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347" r:id="rId3"/>
    <p:sldId id="346" r:id="rId4"/>
    <p:sldId id="344" r:id="rId5"/>
    <p:sldId id="345" r:id="rId6"/>
    <p:sldId id="259" r:id="rId7"/>
    <p:sldId id="389" r:id="rId8"/>
    <p:sldId id="396" r:id="rId9"/>
    <p:sldId id="263" r:id="rId10"/>
    <p:sldId id="262" r:id="rId11"/>
    <p:sldId id="315" r:id="rId12"/>
    <p:sldId id="258" r:id="rId13"/>
    <p:sldId id="276" r:id="rId14"/>
    <p:sldId id="405" r:id="rId15"/>
    <p:sldId id="380" r:id="rId16"/>
    <p:sldId id="264" r:id="rId17"/>
    <p:sldId id="272" r:id="rId18"/>
    <p:sldId id="273" r:id="rId19"/>
    <p:sldId id="274" r:id="rId20"/>
    <p:sldId id="275" r:id="rId21"/>
    <p:sldId id="270" r:id="rId22"/>
    <p:sldId id="269" r:id="rId23"/>
    <p:sldId id="381" r:id="rId24"/>
    <p:sldId id="300" r:id="rId25"/>
    <p:sldId id="299" r:id="rId26"/>
    <p:sldId id="385" r:id="rId27"/>
    <p:sldId id="336" r:id="rId28"/>
    <p:sldId id="382" r:id="rId29"/>
    <p:sldId id="278" r:id="rId30"/>
    <p:sldId id="277" r:id="rId31"/>
    <p:sldId id="280" r:id="rId32"/>
    <p:sldId id="284" r:id="rId33"/>
    <p:sldId id="287" r:id="rId34"/>
    <p:sldId id="286" r:id="rId35"/>
    <p:sldId id="376" r:id="rId36"/>
    <p:sldId id="399" r:id="rId37"/>
    <p:sldId id="283" r:id="rId38"/>
    <p:sldId id="342" r:id="rId39"/>
    <p:sldId id="403" r:id="rId40"/>
    <p:sldId id="303" r:id="rId41"/>
    <p:sldId id="398" r:id="rId42"/>
    <p:sldId id="302" r:id="rId43"/>
    <p:sldId id="304" r:id="rId44"/>
    <p:sldId id="339" r:id="rId45"/>
    <p:sldId id="305" r:id="rId46"/>
    <p:sldId id="306" r:id="rId47"/>
    <p:sldId id="308" r:id="rId48"/>
    <p:sldId id="343" r:id="rId49"/>
    <p:sldId id="374" r:id="rId50"/>
    <p:sldId id="400" r:id="rId51"/>
    <p:sldId id="401" r:id="rId52"/>
    <p:sldId id="325" r:id="rId53"/>
    <p:sldId id="386" r:id="rId54"/>
    <p:sldId id="370" r:id="rId55"/>
    <p:sldId id="391" r:id="rId56"/>
    <p:sldId id="392" r:id="rId57"/>
    <p:sldId id="369" r:id="rId58"/>
    <p:sldId id="371" r:id="rId59"/>
    <p:sldId id="372" r:id="rId60"/>
    <p:sldId id="331" r:id="rId61"/>
    <p:sldId id="402" r:id="rId62"/>
    <p:sldId id="335" r:id="rId63"/>
    <p:sldId id="316" r:id="rId64"/>
    <p:sldId id="317" r:id="rId65"/>
    <p:sldId id="338" r:id="rId66"/>
    <p:sldId id="395" r:id="rId67"/>
    <p:sldId id="360" r:id="rId68"/>
    <p:sldId id="333" r:id="rId69"/>
    <p:sldId id="397" r:id="rId70"/>
    <p:sldId id="340" r:id="rId71"/>
    <p:sldId id="353" r:id="rId72"/>
    <p:sldId id="355" r:id="rId73"/>
    <p:sldId id="354" r:id="rId74"/>
    <p:sldId id="356" r:id="rId75"/>
    <p:sldId id="357" r:id="rId76"/>
    <p:sldId id="358" r:id="rId77"/>
    <p:sldId id="359" r:id="rId78"/>
    <p:sldId id="289" r:id="rId79"/>
    <p:sldId id="341" r:id="rId80"/>
    <p:sldId id="293" r:id="rId81"/>
    <p:sldId id="377" r:id="rId82"/>
    <p:sldId id="313" r:id="rId83"/>
    <p:sldId id="323" r:id="rId84"/>
    <p:sldId id="312" r:id="rId85"/>
    <p:sldId id="294" r:id="rId86"/>
    <p:sldId id="327" r:id="rId87"/>
    <p:sldId id="349" r:id="rId88"/>
    <p:sldId id="320" r:id="rId89"/>
    <p:sldId id="321" r:id="rId90"/>
    <p:sldId id="322" r:id="rId91"/>
    <p:sldId id="324" r:id="rId92"/>
    <p:sldId id="378" r:id="rId93"/>
    <p:sldId id="362" r:id="rId94"/>
    <p:sldId id="363" r:id="rId95"/>
    <p:sldId id="365" r:id="rId96"/>
    <p:sldId id="366" r:id="rId97"/>
    <p:sldId id="367" r:id="rId98"/>
    <p:sldId id="368" r:id="rId99"/>
    <p:sldId id="379" r:id="rId100"/>
    <p:sldId id="351" r:id="rId101"/>
    <p:sldId id="361" r:id="rId102"/>
    <p:sldId id="390" r:id="rId103"/>
    <p:sldId id="387" r:id="rId104"/>
    <p:sldId id="282" r:id="rId105"/>
    <p:sldId id="373" r:id="rId106"/>
    <p:sldId id="393" r:id="rId107"/>
    <p:sldId id="301" r:id="rId108"/>
    <p:sldId id="279" r:id="rId109"/>
    <p:sldId id="348" r:id="rId110"/>
    <p:sldId id="394" r:id="rId111"/>
    <p:sldId id="298" r:id="rId112"/>
    <p:sldId id="257" r:id="rId113"/>
    <p:sldId id="292" r:id="rId114"/>
    <p:sldId id="332" r:id="rId115"/>
    <p:sldId id="297" r:id="rId116"/>
    <p:sldId id="296" r:id="rId117"/>
    <p:sldId id="291" r:id="rId118"/>
    <p:sldId id="350" r:id="rId119"/>
    <p:sldId id="337" r:id="rId120"/>
    <p:sldId id="388" r:id="rId1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-- Billiards" id="{EF0FAA00-A054-4A98-9AF4-266A7C1499FF}">
          <p14:sldIdLst>
            <p14:sldId id="256"/>
            <p14:sldId id="347"/>
            <p14:sldId id="346"/>
            <p14:sldId id="344"/>
            <p14:sldId id="345"/>
            <p14:sldId id="259"/>
            <p14:sldId id="389"/>
            <p14:sldId id="396"/>
            <p14:sldId id="263"/>
            <p14:sldId id="262"/>
            <p14:sldId id="315"/>
            <p14:sldId id="258"/>
            <p14:sldId id="276"/>
            <p14:sldId id="405"/>
          </p14:sldIdLst>
        </p14:section>
        <p14:section name="Loci" id="{DEC2A855-1253-4957-AB51-3982015AFC6D}">
          <p14:sldIdLst>
            <p14:sldId id="380"/>
            <p14:sldId id="264"/>
            <p14:sldId id="272"/>
            <p14:sldId id="273"/>
            <p14:sldId id="274"/>
            <p14:sldId id="275"/>
            <p14:sldId id="270"/>
            <p14:sldId id="269"/>
          </p14:sldIdLst>
        </p14:section>
        <p14:section name="Mittenpunkt" id="{0A9A2B22-DD23-4A3C-A68C-922C4652290F}">
          <p14:sldIdLst>
            <p14:sldId id="381"/>
            <p14:sldId id="300"/>
            <p14:sldId id="299"/>
            <p14:sldId id="385"/>
            <p14:sldId id="336"/>
          </p14:sldIdLst>
        </p14:section>
        <p14:section name="Sum of Cosines" id="{FCEA44F8-B508-44C6-8FA1-FDD100A9D24E}">
          <p14:sldIdLst>
            <p14:sldId id="382"/>
            <p14:sldId id="278"/>
            <p14:sldId id="277"/>
            <p14:sldId id="280"/>
            <p14:sldId id="284"/>
            <p14:sldId id="287"/>
            <p14:sldId id="286"/>
            <p14:sldId id="376"/>
            <p14:sldId id="399"/>
            <p14:sldId id="283"/>
            <p14:sldId id="342"/>
            <p14:sldId id="403"/>
            <p14:sldId id="303"/>
            <p14:sldId id="398"/>
            <p14:sldId id="302"/>
            <p14:sldId id="304"/>
            <p14:sldId id="339"/>
            <p14:sldId id="305"/>
            <p14:sldId id="306"/>
            <p14:sldId id="308"/>
            <p14:sldId id="343"/>
            <p14:sldId id="374"/>
            <p14:sldId id="400"/>
            <p14:sldId id="401"/>
            <p14:sldId id="325"/>
          </p14:sldIdLst>
        </p14:section>
        <p14:section name="Computing Platform" id="{C4DFD158-5831-424D-B546-9B1217EC521B}">
          <p14:sldIdLst>
            <p14:sldId id="386"/>
            <p14:sldId id="370"/>
            <p14:sldId id="391"/>
            <p14:sldId id="392"/>
            <p14:sldId id="369"/>
            <p14:sldId id="371"/>
            <p14:sldId id="372"/>
          </p14:sldIdLst>
        </p14:section>
        <p14:section name="Conclusion" id="{E8194209-EE8B-4754-A306-399225ECBFD6}">
          <p14:sldIdLst>
            <p14:sldId id="331"/>
            <p14:sldId id="402"/>
            <p14:sldId id="335"/>
            <p14:sldId id="316"/>
            <p14:sldId id="317"/>
            <p14:sldId id="338"/>
            <p14:sldId id="395"/>
            <p14:sldId id="360"/>
            <p14:sldId id="333"/>
          </p14:sldIdLst>
        </p14:section>
        <p14:section name="Appendix: Feuerbach Loci" id="{41A93F9C-CD0A-499D-956E-7AED7A325230}">
          <p14:sldIdLst>
            <p14:sldId id="397"/>
            <p14:sldId id="340"/>
            <p14:sldId id="353"/>
            <p14:sldId id="355"/>
            <p14:sldId id="354"/>
            <p14:sldId id="356"/>
            <p14:sldId id="357"/>
            <p14:sldId id="358"/>
            <p14:sldId id="359"/>
            <p14:sldId id="289"/>
            <p14:sldId id="341"/>
            <p14:sldId id="293"/>
          </p14:sldIdLst>
        </p14:section>
        <p14:section name="Appendix: Cosine Circle Explained" id="{20CF08BB-6520-4548-8368-E5589B9F1641}">
          <p14:sldIdLst>
            <p14:sldId id="377"/>
            <p14:sldId id="313"/>
            <p14:sldId id="323"/>
            <p14:sldId id="312"/>
            <p14:sldId id="294"/>
            <p14:sldId id="327"/>
            <p14:sldId id="349"/>
            <p14:sldId id="320"/>
            <p14:sldId id="321"/>
            <p14:sldId id="322"/>
            <p14:sldId id="324"/>
          </p14:sldIdLst>
        </p14:section>
        <p14:section name="Appendix: Conservation Equations" id="{CEEAA407-6D3B-4DF1-AEB1-13228D6AE590}">
          <p14:sldIdLst>
            <p14:sldId id="378"/>
            <p14:sldId id="362"/>
            <p14:sldId id="363"/>
            <p14:sldId id="365"/>
            <p14:sldId id="366"/>
            <p14:sldId id="367"/>
            <p14:sldId id="368"/>
          </p14:sldIdLst>
        </p14:section>
        <p14:section name="Overflow" id="{5AFBA322-23BE-4771-89B9-0FF9A1ED1071}">
          <p14:sldIdLst>
            <p14:sldId id="379"/>
            <p14:sldId id="351"/>
            <p14:sldId id="361"/>
            <p14:sldId id="390"/>
            <p14:sldId id="387"/>
            <p14:sldId id="282"/>
            <p14:sldId id="373"/>
            <p14:sldId id="393"/>
            <p14:sldId id="301"/>
            <p14:sldId id="279"/>
            <p14:sldId id="348"/>
            <p14:sldId id="394"/>
            <p14:sldId id="298"/>
            <p14:sldId id="257"/>
            <p14:sldId id="292"/>
            <p14:sldId id="332"/>
            <p14:sldId id="297"/>
            <p14:sldId id="296"/>
            <p14:sldId id="291"/>
            <p14:sldId id="350"/>
            <p14:sldId id="33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54D"/>
    <a:srgbClr val="0808FF"/>
    <a:srgbClr val="26B726"/>
    <a:srgbClr val="FFFFFF"/>
    <a:srgbClr val="00B0F0"/>
    <a:srgbClr val="2795FF"/>
    <a:srgbClr val="F3F3F3"/>
    <a:srgbClr val="AA55AA"/>
    <a:srgbClr val="E2C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5" autoAdjust="0"/>
    <p:restoredTop sz="94266" autoAdjust="0"/>
  </p:normalViewPr>
  <p:slideViewPr>
    <p:cSldViewPr snapToGrid="0">
      <p:cViewPr varScale="1">
        <p:scale>
          <a:sx n="67" d="100"/>
          <a:sy n="67" d="100"/>
        </p:scale>
        <p:origin x="476" y="30"/>
      </p:cViewPr>
      <p:guideLst/>
    </p:cSldViewPr>
  </p:slideViewPr>
  <p:outlineViewPr>
    <p:cViewPr>
      <p:scale>
        <a:sx n="33" d="100"/>
        <a:sy n="33" d="100"/>
      </p:scale>
      <p:origin x="0" y="-202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3598"/>
    </p:cViewPr>
  </p:sorterViewPr>
  <p:notesViewPr>
    <p:cSldViewPr snapToGrid="0">
      <p:cViewPr varScale="1">
        <p:scale>
          <a:sx n="56" d="100"/>
          <a:sy n="56" d="100"/>
        </p:scale>
        <p:origin x="2582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svg"/><Relationship Id="rId1" Type="http://schemas.openxmlformats.org/officeDocument/2006/relationships/image" Target="../media/image108.png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0.png"/><Relationship Id="rId1" Type="http://schemas.openxmlformats.org/officeDocument/2006/relationships/image" Target="../media/image86.jpe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2" Type="http://schemas.openxmlformats.org/officeDocument/2006/relationships/image" Target="../media/image109.svg"/><Relationship Id="rId1" Type="http://schemas.openxmlformats.org/officeDocument/2006/relationships/image" Target="../media/image116.png"/><Relationship Id="rId6" Type="http://schemas.openxmlformats.org/officeDocument/2006/relationships/image" Target="../media/image113.svg"/><Relationship Id="rId5" Type="http://schemas.openxmlformats.org/officeDocument/2006/relationships/image" Target="../media/image118.png"/><Relationship Id="rId4" Type="http://schemas.openxmlformats.org/officeDocument/2006/relationships/image" Target="../media/image1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80.png"/><Relationship Id="rId1" Type="http://schemas.openxmlformats.org/officeDocument/2006/relationships/image" Target="../media/image8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3E395-007B-45CC-852C-F8243BD4C9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6D247519-C4FF-43BF-883D-38BFDE520BE0}">
      <dgm:prSet phldrT="[Text]" custT="1"/>
      <dgm:spPr/>
      <dgm:t>
        <a:bodyPr/>
        <a:lstStyle/>
        <a:p>
          <a:r>
            <a:rPr lang="en-US" sz="2000" dirty="0"/>
            <a:t>From: &lt;Dan&gt; To: &lt;Sergei&gt;</a:t>
          </a:r>
        </a:p>
        <a:p>
          <a:r>
            <a:rPr lang="en-US" sz="2000" dirty="0"/>
            <a:t>Dear Sergei, the r/R and sum of cosines is constant over all orbits!</a:t>
          </a:r>
          <a:endParaRPr lang="pt-BR" sz="2000" dirty="0"/>
        </a:p>
      </dgm:t>
    </dgm:pt>
    <dgm:pt modelId="{FCBE4530-3118-4FD2-8DA2-55AA35301EFB}" type="parTrans" cxnId="{FAC0DDB5-55E7-4A19-9691-7054B505F128}">
      <dgm:prSet/>
      <dgm:spPr/>
      <dgm:t>
        <a:bodyPr/>
        <a:lstStyle/>
        <a:p>
          <a:endParaRPr lang="pt-BR" sz="5400"/>
        </a:p>
      </dgm:t>
    </dgm:pt>
    <dgm:pt modelId="{9FEB7A1D-1552-4BAA-8CFC-B42C3AF29EF9}" type="sibTrans" cxnId="{FAC0DDB5-55E7-4A19-9691-7054B505F128}">
      <dgm:prSet/>
      <dgm:spPr/>
      <dgm:t>
        <a:bodyPr/>
        <a:lstStyle/>
        <a:p>
          <a:endParaRPr lang="pt-BR" sz="5400"/>
        </a:p>
      </dgm:t>
    </dgm:pt>
    <dgm:pt modelId="{F9A82D2C-6534-4115-ACD8-6045F4FC26DF}">
      <dgm:prSet phldrT="[Text]" custT="1"/>
      <dgm:spPr/>
      <dgm:t>
        <a:bodyPr/>
        <a:lstStyle/>
        <a:p>
          <a:r>
            <a:rPr lang="en-US" sz="2000" dirty="0"/>
            <a:t>From: &lt;Sergei&gt; To: &lt;Dan&gt;</a:t>
          </a:r>
        </a:p>
        <a:p>
          <a:r>
            <a:rPr lang="en-US" sz="2000" dirty="0"/>
            <a:t>Dear Dan,</a:t>
          </a:r>
          <a:r>
            <a:rPr lang="en-US" sz="2000" b="0" i="0" dirty="0"/>
            <a:t> sorry to disappoint you: this identity holds in every triangle (without relation to billiards)</a:t>
          </a:r>
          <a:endParaRPr lang="pt-BR" sz="2000" dirty="0"/>
        </a:p>
      </dgm:t>
    </dgm:pt>
    <dgm:pt modelId="{D53C9095-8C89-4A12-8BA4-1882D25BCEBD}" type="parTrans" cxnId="{BA6C7658-50DB-4504-B4DC-673B1927CF56}">
      <dgm:prSet/>
      <dgm:spPr/>
      <dgm:t>
        <a:bodyPr/>
        <a:lstStyle/>
        <a:p>
          <a:endParaRPr lang="pt-BR" sz="5400"/>
        </a:p>
      </dgm:t>
    </dgm:pt>
    <dgm:pt modelId="{067FCBF3-6E3C-4976-A45D-396F427AE0CE}" type="sibTrans" cxnId="{BA6C7658-50DB-4504-B4DC-673B1927CF56}">
      <dgm:prSet/>
      <dgm:spPr/>
      <dgm:t>
        <a:bodyPr/>
        <a:lstStyle/>
        <a:p>
          <a:endParaRPr lang="pt-BR" sz="5400"/>
        </a:p>
      </dgm:t>
    </dgm:pt>
    <dgm:pt modelId="{CEE81E0A-B4F6-4426-B51C-41F76DEE8041}">
      <dgm:prSet phldrT="[Text]" custT="1"/>
      <dgm:spPr/>
      <dgm:t>
        <a:bodyPr/>
        <a:lstStyle/>
        <a:p>
          <a:r>
            <a:rPr lang="en-US" sz="2000" dirty="0"/>
            <a:t>From: &lt;Dan&gt; To: &lt;Sergei&gt;</a:t>
          </a:r>
        </a:p>
        <a:p>
          <a:r>
            <a:rPr lang="en-US" sz="2000" dirty="0"/>
            <a:t>Dear Sergei, we were aware of the identity. But they are both staying constant over all orbits!</a:t>
          </a:r>
        </a:p>
      </dgm:t>
    </dgm:pt>
    <dgm:pt modelId="{FDABB8D8-AC2F-436E-9DFD-3AD062385E9C}" type="parTrans" cxnId="{1C6B668E-D0BE-43DC-9BE6-532DDCCBE1E7}">
      <dgm:prSet/>
      <dgm:spPr/>
      <dgm:t>
        <a:bodyPr/>
        <a:lstStyle/>
        <a:p>
          <a:endParaRPr lang="pt-BR" sz="5400"/>
        </a:p>
      </dgm:t>
    </dgm:pt>
    <dgm:pt modelId="{F1118134-736C-423B-991B-1C1BE6CAA057}" type="sibTrans" cxnId="{1C6B668E-D0BE-43DC-9BE6-532DDCCBE1E7}">
      <dgm:prSet/>
      <dgm:spPr/>
      <dgm:t>
        <a:bodyPr/>
        <a:lstStyle/>
        <a:p>
          <a:endParaRPr lang="pt-BR" sz="5400"/>
        </a:p>
      </dgm:t>
    </dgm:pt>
    <dgm:pt modelId="{7DAE621A-5BA3-4C0F-A2B1-26951BC730F5}">
      <dgm:prSet phldrT="[Text]" custT="1"/>
      <dgm:spPr/>
      <dgm:t>
        <a:bodyPr/>
        <a:lstStyle/>
        <a:p>
          <a:endParaRPr lang="en-US" sz="2000" dirty="0"/>
        </a:p>
        <a:p>
          <a:r>
            <a:rPr lang="en-US" sz="2000" dirty="0"/>
            <a:t>From: &lt;Sergei&gt; To: &lt;Dan&gt;</a:t>
          </a:r>
        </a:p>
        <a:p>
          <a:r>
            <a:rPr lang="en-US" sz="2000" b="0" i="0" dirty="0"/>
            <a:t>Oh, I see: the claim is that for a triangular orbit the sum of cosines </a:t>
          </a:r>
          <a:r>
            <a:rPr lang="en-US" sz="2000" b="0" i="0" dirty="0">
              <a:solidFill>
                <a:schemeClr val="tx1"/>
              </a:solidFill>
            </a:rPr>
            <a:t>is an integral</a:t>
          </a:r>
          <a:r>
            <a:rPr lang="en-US" sz="2000" b="0" i="0" dirty="0"/>
            <a:t>. </a:t>
          </a:r>
          <a:r>
            <a:rPr lang="en-US" sz="2000" b="0" i="0" dirty="0">
              <a:solidFill>
                <a:schemeClr val="accent1">
                  <a:lumMod val="75000"/>
                </a:schemeClr>
              </a:solidFill>
            </a:rPr>
            <a:t>This is new to me</a:t>
          </a:r>
          <a:r>
            <a:rPr lang="en-US" sz="2000" b="0" i="0" dirty="0"/>
            <a:t>.</a:t>
          </a:r>
          <a:br>
            <a:rPr lang="en-US" sz="2000" dirty="0"/>
          </a:br>
          <a:endParaRPr lang="en-US" sz="2000" dirty="0"/>
        </a:p>
      </dgm:t>
    </dgm:pt>
    <dgm:pt modelId="{11EE2180-A0AE-4740-B533-2F78BD84C0B3}" type="parTrans" cxnId="{2CC4AB73-C884-46AE-B696-2B1573AFC933}">
      <dgm:prSet/>
      <dgm:spPr/>
      <dgm:t>
        <a:bodyPr/>
        <a:lstStyle/>
        <a:p>
          <a:endParaRPr lang="pt-BR" sz="5400"/>
        </a:p>
      </dgm:t>
    </dgm:pt>
    <dgm:pt modelId="{0AE368D9-DC39-4B23-92D8-8C8042F2B84F}" type="sibTrans" cxnId="{2CC4AB73-C884-46AE-B696-2B1573AFC933}">
      <dgm:prSet/>
      <dgm:spPr/>
      <dgm:t>
        <a:bodyPr/>
        <a:lstStyle/>
        <a:p>
          <a:endParaRPr lang="pt-BR" sz="5400"/>
        </a:p>
      </dgm:t>
    </dgm:pt>
    <dgm:pt modelId="{5BFE1DFB-4556-40EE-AC80-CF5988051887}" type="pres">
      <dgm:prSet presAssocID="{1303E395-007B-45CC-852C-F8243BD4C949}" presName="linear" presStyleCnt="0">
        <dgm:presLayoutVars>
          <dgm:animLvl val="lvl"/>
          <dgm:resizeHandles val="exact"/>
        </dgm:presLayoutVars>
      </dgm:prSet>
      <dgm:spPr/>
    </dgm:pt>
    <dgm:pt modelId="{E673CA3E-0124-4B68-8C92-32B8D3D656E9}" type="pres">
      <dgm:prSet presAssocID="{6D247519-C4FF-43BF-883D-38BFDE520BE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13EDE20-C9A9-4F06-B501-249AAF37F88C}" type="pres">
      <dgm:prSet presAssocID="{9FEB7A1D-1552-4BAA-8CFC-B42C3AF29EF9}" presName="spacer" presStyleCnt="0"/>
      <dgm:spPr/>
    </dgm:pt>
    <dgm:pt modelId="{EB710F43-BF9F-4D8D-98A7-C9161C0C87F1}" type="pres">
      <dgm:prSet presAssocID="{F9A82D2C-6534-4115-ACD8-6045F4FC26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8D8C47D-93ED-41CC-B3C2-4B40A43CFB2B}" type="pres">
      <dgm:prSet presAssocID="{067FCBF3-6E3C-4976-A45D-396F427AE0CE}" presName="spacer" presStyleCnt="0"/>
      <dgm:spPr/>
    </dgm:pt>
    <dgm:pt modelId="{17385171-B09F-4630-B6B6-95D37B6FCEC9}" type="pres">
      <dgm:prSet presAssocID="{CEE81E0A-B4F6-4426-B51C-41F76DEE804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198DBD1-5F90-4770-B595-47BFC79836EA}" type="pres">
      <dgm:prSet presAssocID="{F1118134-736C-423B-991B-1C1BE6CAA057}" presName="spacer" presStyleCnt="0"/>
      <dgm:spPr/>
    </dgm:pt>
    <dgm:pt modelId="{F1BEE821-0887-45A9-9DC8-3658F85FB02A}" type="pres">
      <dgm:prSet presAssocID="{7DAE621A-5BA3-4C0F-A2B1-26951BC730F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4BCC819-A622-4EBF-8AC9-7A404F601818}" type="presOf" srcId="{F9A82D2C-6534-4115-ACD8-6045F4FC26DF}" destId="{EB710F43-BF9F-4D8D-98A7-C9161C0C87F1}" srcOrd="0" destOrd="0" presId="urn:microsoft.com/office/officeart/2005/8/layout/vList2"/>
    <dgm:cxn modelId="{9FE3CE1A-B861-4008-AD18-FBBD497FF98F}" type="presOf" srcId="{CEE81E0A-B4F6-4426-B51C-41F76DEE8041}" destId="{17385171-B09F-4630-B6B6-95D37B6FCEC9}" srcOrd="0" destOrd="0" presId="urn:microsoft.com/office/officeart/2005/8/layout/vList2"/>
    <dgm:cxn modelId="{2CC4AB73-C884-46AE-B696-2B1573AFC933}" srcId="{1303E395-007B-45CC-852C-F8243BD4C949}" destId="{7DAE621A-5BA3-4C0F-A2B1-26951BC730F5}" srcOrd="3" destOrd="0" parTransId="{11EE2180-A0AE-4740-B533-2F78BD84C0B3}" sibTransId="{0AE368D9-DC39-4B23-92D8-8C8042F2B84F}"/>
    <dgm:cxn modelId="{FE883557-E8AA-4C3B-B51A-03D7B1E1029D}" type="presOf" srcId="{7DAE621A-5BA3-4C0F-A2B1-26951BC730F5}" destId="{F1BEE821-0887-45A9-9DC8-3658F85FB02A}" srcOrd="0" destOrd="0" presId="urn:microsoft.com/office/officeart/2005/8/layout/vList2"/>
    <dgm:cxn modelId="{BA6C7658-50DB-4504-B4DC-673B1927CF56}" srcId="{1303E395-007B-45CC-852C-F8243BD4C949}" destId="{F9A82D2C-6534-4115-ACD8-6045F4FC26DF}" srcOrd="1" destOrd="0" parTransId="{D53C9095-8C89-4A12-8BA4-1882D25BCEBD}" sibTransId="{067FCBF3-6E3C-4976-A45D-396F427AE0CE}"/>
    <dgm:cxn modelId="{1C6B668E-D0BE-43DC-9BE6-532DDCCBE1E7}" srcId="{1303E395-007B-45CC-852C-F8243BD4C949}" destId="{CEE81E0A-B4F6-4426-B51C-41F76DEE8041}" srcOrd="2" destOrd="0" parTransId="{FDABB8D8-AC2F-436E-9DFD-3AD062385E9C}" sibTransId="{F1118134-736C-423B-991B-1C1BE6CAA057}"/>
    <dgm:cxn modelId="{FAC0DDB5-55E7-4A19-9691-7054B505F128}" srcId="{1303E395-007B-45CC-852C-F8243BD4C949}" destId="{6D247519-C4FF-43BF-883D-38BFDE520BE0}" srcOrd="0" destOrd="0" parTransId="{FCBE4530-3118-4FD2-8DA2-55AA35301EFB}" sibTransId="{9FEB7A1D-1552-4BAA-8CFC-B42C3AF29EF9}"/>
    <dgm:cxn modelId="{3F378CE2-6172-4B42-9ACE-CAA4E2AEA536}" type="presOf" srcId="{1303E395-007B-45CC-852C-F8243BD4C949}" destId="{5BFE1DFB-4556-40EE-AC80-CF5988051887}" srcOrd="0" destOrd="0" presId="urn:microsoft.com/office/officeart/2005/8/layout/vList2"/>
    <dgm:cxn modelId="{5045ACEF-2CCC-40C8-B6D1-A32E42152F0E}" type="presOf" srcId="{6D247519-C4FF-43BF-883D-38BFDE520BE0}" destId="{E673CA3E-0124-4B68-8C92-32B8D3D656E9}" srcOrd="0" destOrd="0" presId="urn:microsoft.com/office/officeart/2005/8/layout/vList2"/>
    <dgm:cxn modelId="{2E07B5C5-40FA-417A-826E-1F1C9A161100}" type="presParOf" srcId="{5BFE1DFB-4556-40EE-AC80-CF5988051887}" destId="{E673CA3E-0124-4B68-8C92-32B8D3D656E9}" srcOrd="0" destOrd="0" presId="urn:microsoft.com/office/officeart/2005/8/layout/vList2"/>
    <dgm:cxn modelId="{1281439F-71CE-4B82-828F-D192A53B0B6F}" type="presParOf" srcId="{5BFE1DFB-4556-40EE-AC80-CF5988051887}" destId="{A13EDE20-C9A9-4F06-B501-249AAF37F88C}" srcOrd="1" destOrd="0" presId="urn:microsoft.com/office/officeart/2005/8/layout/vList2"/>
    <dgm:cxn modelId="{1D0F4D44-2408-48C0-A135-8FCCBCEA081C}" type="presParOf" srcId="{5BFE1DFB-4556-40EE-AC80-CF5988051887}" destId="{EB710F43-BF9F-4D8D-98A7-C9161C0C87F1}" srcOrd="2" destOrd="0" presId="urn:microsoft.com/office/officeart/2005/8/layout/vList2"/>
    <dgm:cxn modelId="{E10FD575-4667-4D41-AB21-99F18B435299}" type="presParOf" srcId="{5BFE1DFB-4556-40EE-AC80-CF5988051887}" destId="{18D8C47D-93ED-41CC-B3C2-4B40A43CFB2B}" srcOrd="3" destOrd="0" presId="urn:microsoft.com/office/officeart/2005/8/layout/vList2"/>
    <dgm:cxn modelId="{F9AE9F0F-2C8D-41BD-B2EC-FD41BBBE5450}" type="presParOf" srcId="{5BFE1DFB-4556-40EE-AC80-CF5988051887}" destId="{17385171-B09F-4630-B6B6-95D37B6FCEC9}" srcOrd="4" destOrd="0" presId="urn:microsoft.com/office/officeart/2005/8/layout/vList2"/>
    <dgm:cxn modelId="{222E692B-7787-4FAD-BCE4-FD608E54110A}" type="presParOf" srcId="{5BFE1DFB-4556-40EE-AC80-CF5988051887}" destId="{C198DBD1-5F90-4770-B595-47BFC79836EA}" srcOrd="5" destOrd="0" presId="urn:microsoft.com/office/officeart/2005/8/layout/vList2"/>
    <dgm:cxn modelId="{4E8E6E63-1B9D-4CBE-B4F5-D6EE3684663D}" type="presParOf" srcId="{5BFE1DFB-4556-40EE-AC80-CF5988051887}" destId="{F1BEE821-0887-45A9-9DC8-3658F85FB02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D1D6C0-7F0D-43E2-BC06-9D1888D966D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262BCFCC-0A3D-48B4-A3B0-5DD665CF6074}">
      <dgm:prSet phldrT="[Text]" custT="1"/>
      <dgm:spPr/>
      <dgm:t>
        <a:bodyPr/>
        <a:lstStyle/>
        <a:p>
          <a:r>
            <a:rPr lang="en-US" sz="2400" dirty="0"/>
            <a:t>N=3: Triangle</a:t>
          </a:r>
          <a:endParaRPr lang="pt-BR" sz="2400" dirty="0"/>
        </a:p>
      </dgm:t>
    </dgm:pt>
    <dgm:pt modelId="{298BCFA3-8710-4AC9-BD4E-A4662853CA07}" type="parTrans" cxnId="{2E4D8D81-5D22-40C1-B57D-F5D5E497BB9E}">
      <dgm:prSet/>
      <dgm:spPr/>
      <dgm:t>
        <a:bodyPr/>
        <a:lstStyle/>
        <a:p>
          <a:endParaRPr lang="pt-BR"/>
        </a:p>
      </dgm:t>
    </dgm:pt>
    <dgm:pt modelId="{D85D0AD1-3D90-4755-ABE1-D1C548A219B7}" type="sibTrans" cxnId="{2E4D8D81-5D22-40C1-B57D-F5D5E497BB9E}">
      <dgm:prSet/>
      <dgm:spPr/>
      <dgm:t>
        <a:bodyPr/>
        <a:lstStyle/>
        <a:p>
          <a:endParaRPr lang="pt-BR"/>
        </a:p>
      </dgm:t>
    </dgm:pt>
    <dgm:pt modelId="{3FBB36C2-05A5-4FB7-A9D3-17FF486E11EC}">
      <dgm:prSet phldrT="[Text]" custT="1"/>
      <dgm:spPr/>
      <dgm:t>
        <a:bodyPr/>
        <a:lstStyle/>
        <a:p>
          <a:r>
            <a:rPr lang="en-US" sz="2400" dirty="0"/>
            <a:t>N=4: Parallelogram</a:t>
          </a:r>
          <a:endParaRPr lang="pt-BR" sz="2400" dirty="0"/>
        </a:p>
      </dgm:t>
    </dgm:pt>
    <dgm:pt modelId="{C89ACB64-0ED4-4705-B149-CD4158143B27}" type="parTrans" cxnId="{FD272B8D-A429-4B88-B474-71278CA464EB}">
      <dgm:prSet/>
      <dgm:spPr/>
      <dgm:t>
        <a:bodyPr/>
        <a:lstStyle/>
        <a:p>
          <a:endParaRPr lang="pt-BR"/>
        </a:p>
      </dgm:t>
    </dgm:pt>
    <dgm:pt modelId="{E0392ED6-5BAA-4FF2-801F-2CC9750C8537}" type="sibTrans" cxnId="{FD272B8D-A429-4B88-B474-71278CA464EB}">
      <dgm:prSet/>
      <dgm:spPr/>
      <dgm:t>
        <a:bodyPr/>
        <a:lstStyle/>
        <a:p>
          <a:endParaRPr lang="pt-BR"/>
        </a:p>
      </dgm:t>
    </dgm:pt>
    <dgm:pt modelId="{C0E407EB-EF61-43FB-B02D-EDBAC0103F05}">
      <dgm:prSet phldrT="[Text]" custT="1"/>
      <dgm:spPr/>
      <dgm:t>
        <a:bodyPr/>
        <a:lstStyle/>
        <a:p>
          <a:r>
            <a:rPr lang="en-US" sz="2400" dirty="0"/>
            <a:t>r/R = 1+cosA+cosB+cosC</a:t>
          </a:r>
          <a:endParaRPr lang="pt-BR" sz="2400" dirty="0"/>
        </a:p>
      </dgm:t>
    </dgm:pt>
    <dgm:pt modelId="{CA49BF99-CD9B-4AAD-924B-D212C8A7E49D}" type="parTrans" cxnId="{21A81E73-4065-4BB7-95A4-F463635E4C00}">
      <dgm:prSet/>
      <dgm:spPr/>
      <dgm:t>
        <a:bodyPr/>
        <a:lstStyle/>
        <a:p>
          <a:endParaRPr lang="pt-BR"/>
        </a:p>
      </dgm:t>
    </dgm:pt>
    <dgm:pt modelId="{B1B7294E-E4CF-419D-80C3-CEA4B3DFCBF1}" type="sibTrans" cxnId="{21A81E73-4065-4BB7-95A4-F463635E4C00}">
      <dgm:prSet/>
      <dgm:spPr/>
      <dgm:t>
        <a:bodyPr/>
        <a:lstStyle/>
        <a:p>
          <a:endParaRPr lang="pt-BR"/>
        </a:p>
      </dgm:t>
    </dgm:pt>
    <dgm:pt modelId="{0506D6AB-C4B3-449B-865B-06EEF1C6715A}">
      <dgm:prSet phldrT="[Text]" custT="1"/>
      <dgm:spPr/>
      <dgm:t>
        <a:bodyPr/>
        <a:lstStyle/>
        <a:p>
          <a:r>
            <a:rPr lang="en-US" sz="2400" dirty="0"/>
            <a:t>Consecutive angles supplementary:</a:t>
          </a:r>
          <a:endParaRPr lang="pt-BR" sz="2400" dirty="0"/>
        </a:p>
      </dgm:t>
    </dgm:pt>
    <dgm:pt modelId="{72A16F6D-892A-4B1D-A6F6-40D344226B59}" type="parTrans" cxnId="{AF953CFC-5FE9-4122-A8D2-B3476F6F8764}">
      <dgm:prSet/>
      <dgm:spPr/>
      <dgm:t>
        <a:bodyPr/>
        <a:lstStyle/>
        <a:p>
          <a:endParaRPr lang="pt-BR"/>
        </a:p>
      </dgm:t>
    </dgm:pt>
    <dgm:pt modelId="{C7B54A88-E875-43F2-93DC-9B88B9CC80AC}" type="sibTrans" cxnId="{AF953CFC-5FE9-4122-A8D2-B3476F6F8764}">
      <dgm:prSet/>
      <dgm:spPr/>
      <dgm:t>
        <a:bodyPr/>
        <a:lstStyle/>
        <a:p>
          <a:endParaRPr lang="pt-BR"/>
        </a:p>
      </dgm:t>
    </dgm:pt>
    <dgm:pt modelId="{467578F6-339A-48BA-ABF4-C77B85485662}">
      <dgm:prSet phldrT="[Text]" custT="1"/>
      <dgm:spPr/>
      <dgm:t>
        <a:bodyPr/>
        <a:lstStyle/>
        <a:p>
          <a:r>
            <a:rPr lang="en-US" sz="2400" dirty="0"/>
            <a:t>So: </a:t>
          </a:r>
          <a:r>
            <a:rPr lang="en-US" sz="2400" dirty="0" err="1"/>
            <a:t>cosA+cosB+cosC+cosD</a:t>
          </a:r>
          <a:r>
            <a:rPr lang="en-US" sz="2400" dirty="0"/>
            <a:t>=0</a:t>
          </a:r>
          <a:endParaRPr lang="pt-BR" sz="2400" dirty="0"/>
        </a:p>
      </dgm:t>
    </dgm:pt>
    <dgm:pt modelId="{C185A471-00E7-42BE-9DEF-6ACD1C0EB94D}" type="parTrans" cxnId="{AE0C5CDC-8AA8-4883-A62D-A06C01F7F62A}">
      <dgm:prSet/>
      <dgm:spPr/>
      <dgm:t>
        <a:bodyPr/>
        <a:lstStyle/>
        <a:p>
          <a:endParaRPr lang="pt-BR"/>
        </a:p>
      </dgm:t>
    </dgm:pt>
    <dgm:pt modelId="{A4D43F64-8BCB-4D0C-8CE3-D4041E896EF4}" type="sibTrans" cxnId="{AE0C5CDC-8AA8-4883-A62D-A06C01F7F62A}">
      <dgm:prSet/>
      <dgm:spPr/>
      <dgm:t>
        <a:bodyPr/>
        <a:lstStyle/>
        <a:p>
          <a:endParaRPr lang="pt-BR"/>
        </a:p>
      </dgm:t>
    </dgm:pt>
    <dgm:pt modelId="{D332A2D8-76B5-4B80-8D40-A4D955797CD5}">
      <dgm:prSet phldrT="[Text]" custT="1"/>
      <dgm:spPr/>
      <dgm:t>
        <a:bodyPr/>
        <a:lstStyle/>
        <a:p>
          <a:r>
            <a:rPr lang="en-US" sz="2400" dirty="0"/>
            <a:t>Conserves cosine “sum”</a:t>
          </a:r>
          <a:endParaRPr lang="pt-BR" sz="2400" dirty="0"/>
        </a:p>
      </dgm:t>
    </dgm:pt>
    <dgm:pt modelId="{DACA55DC-9FB7-4260-ADA8-58D5232264BD}" type="parTrans" cxnId="{06BFF4E2-B883-4F1D-80E9-C06256B9BFEB}">
      <dgm:prSet/>
      <dgm:spPr/>
      <dgm:t>
        <a:bodyPr/>
        <a:lstStyle/>
        <a:p>
          <a:endParaRPr lang="pt-BR"/>
        </a:p>
      </dgm:t>
    </dgm:pt>
    <dgm:pt modelId="{03CD6388-F35C-472D-8C15-8574C129DB70}" type="sibTrans" cxnId="{06BFF4E2-B883-4F1D-80E9-C06256B9BFEB}">
      <dgm:prSet/>
      <dgm:spPr/>
      <dgm:t>
        <a:bodyPr/>
        <a:lstStyle/>
        <a:p>
          <a:endParaRPr lang="pt-BR"/>
        </a:p>
      </dgm:t>
    </dgm:pt>
    <dgm:pt modelId="{8C53D59C-7CB8-4EF2-8F4F-C1083BB30F2E}">
      <dgm:prSet phldrT="[Text]" custT="1"/>
      <dgm:spPr/>
      <dgm:t>
        <a:bodyPr/>
        <a:lstStyle/>
        <a:p>
          <a:r>
            <a:rPr lang="en-US" sz="2400" dirty="0"/>
            <a:t>r/R = constant</a:t>
          </a:r>
          <a:endParaRPr lang="pt-BR" sz="2400" dirty="0"/>
        </a:p>
      </dgm:t>
    </dgm:pt>
    <dgm:pt modelId="{7615A387-6058-4CA1-A4C8-CE4F4FDEE499}" type="parTrans" cxnId="{36E6C0A6-5E75-4535-BE1A-3CFA3A410F18}">
      <dgm:prSet/>
      <dgm:spPr/>
      <dgm:t>
        <a:bodyPr/>
        <a:lstStyle/>
        <a:p>
          <a:endParaRPr lang="pt-BR"/>
        </a:p>
      </dgm:t>
    </dgm:pt>
    <dgm:pt modelId="{8B8776EE-7462-48CE-8DD0-5BC0BDDA4AB4}" type="sibTrans" cxnId="{36E6C0A6-5E75-4535-BE1A-3CFA3A410F18}">
      <dgm:prSet/>
      <dgm:spPr/>
      <dgm:t>
        <a:bodyPr/>
        <a:lstStyle/>
        <a:p>
          <a:endParaRPr lang="pt-BR"/>
        </a:p>
      </dgm:t>
    </dgm:pt>
    <dgm:pt modelId="{8CDF3002-A099-45FC-9F53-AADD77515DB0}">
      <dgm:prSet phldrT="[Text]" custT="1"/>
      <dgm:spPr/>
      <dgm:t>
        <a:bodyPr/>
        <a:lstStyle/>
        <a:p>
          <a:r>
            <a:rPr lang="en-US" sz="2400" dirty="0"/>
            <a:t>Dan: Could it work?</a:t>
          </a:r>
          <a:endParaRPr lang="pt-BR" sz="2400" dirty="0"/>
        </a:p>
      </dgm:t>
    </dgm:pt>
    <dgm:pt modelId="{7F91BF6E-19B8-49F8-AAEC-5160718A896A}" type="parTrans" cxnId="{74945117-A6FF-4070-8CD4-8D9520720CCD}">
      <dgm:prSet/>
      <dgm:spPr/>
      <dgm:t>
        <a:bodyPr/>
        <a:lstStyle/>
        <a:p>
          <a:endParaRPr lang="pt-BR"/>
        </a:p>
      </dgm:t>
    </dgm:pt>
    <dgm:pt modelId="{10EBC9EB-06FA-41DA-A84B-2E87AE0F76E7}" type="sibTrans" cxnId="{74945117-A6FF-4070-8CD4-8D9520720CCD}">
      <dgm:prSet/>
      <dgm:spPr/>
      <dgm:t>
        <a:bodyPr/>
        <a:lstStyle/>
        <a:p>
          <a:endParaRPr lang="pt-BR"/>
        </a:p>
      </dgm:t>
    </dgm:pt>
    <dgm:pt modelId="{0CC3AEED-8795-43F0-A817-AFD62E0E0813}">
      <dgm:prSet phldrT="[Text]" custT="1"/>
      <dgm:spPr/>
      <dgm:t>
        <a:bodyPr/>
        <a:lstStyle/>
        <a:p>
          <a:r>
            <a:rPr lang="en-US" sz="2400" dirty="0"/>
            <a:t>Jair: Try it!!!</a:t>
          </a:r>
          <a:endParaRPr lang="pt-BR" sz="2400" dirty="0"/>
        </a:p>
      </dgm:t>
    </dgm:pt>
    <dgm:pt modelId="{6188C665-441F-4150-B637-CC1C370ADA87}" type="parTrans" cxnId="{B1BBD77D-A62F-427F-82F2-878B1A780FF0}">
      <dgm:prSet/>
      <dgm:spPr/>
      <dgm:t>
        <a:bodyPr/>
        <a:lstStyle/>
        <a:p>
          <a:endParaRPr lang="pt-BR"/>
        </a:p>
      </dgm:t>
    </dgm:pt>
    <dgm:pt modelId="{72CCACCA-9D4F-4FDE-A6BE-222211468E4F}" type="sibTrans" cxnId="{B1BBD77D-A62F-427F-82F2-878B1A780FF0}">
      <dgm:prSet/>
      <dgm:spPr/>
      <dgm:t>
        <a:bodyPr/>
        <a:lstStyle/>
        <a:p>
          <a:endParaRPr lang="pt-BR"/>
        </a:p>
      </dgm:t>
    </dgm:pt>
    <dgm:pt modelId="{898C9EA8-6E01-4571-A085-6ADBBA606FFA}">
      <dgm:prSet phldrT="[Text]" custT="1"/>
      <dgm:spPr/>
      <dgm:t>
        <a:bodyPr/>
        <a:lstStyle/>
        <a:p>
          <a:r>
            <a:rPr lang="en-US" sz="2400" dirty="0"/>
            <a:t>N=5: Pentagon</a:t>
          </a:r>
          <a:endParaRPr lang="pt-BR" sz="2400" dirty="0"/>
        </a:p>
      </dgm:t>
    </dgm:pt>
    <dgm:pt modelId="{5AC3E641-92E2-4E6D-9530-A1A588C957DC}" type="sibTrans" cxnId="{37D47E2F-AF7B-4C29-959E-7FEA9BA2533E}">
      <dgm:prSet/>
      <dgm:spPr/>
      <dgm:t>
        <a:bodyPr/>
        <a:lstStyle/>
        <a:p>
          <a:endParaRPr lang="pt-BR"/>
        </a:p>
      </dgm:t>
    </dgm:pt>
    <dgm:pt modelId="{B006F6AD-97F7-4AD8-ABE9-F4AB4639D40B}" type="parTrans" cxnId="{37D47E2F-AF7B-4C29-959E-7FEA9BA2533E}">
      <dgm:prSet/>
      <dgm:spPr/>
      <dgm:t>
        <a:bodyPr/>
        <a:lstStyle/>
        <a:p>
          <a:endParaRPr lang="pt-BR"/>
        </a:p>
      </dgm:t>
    </dgm:pt>
    <dgm:pt modelId="{E267436E-C2AF-4944-A9BE-C6EFD4C1EF08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	</a:t>
          </a:r>
          <a:r>
            <a:rPr lang="en-US" sz="2400" dirty="0" err="1"/>
            <a:t>cosA</a:t>
          </a:r>
          <a:r>
            <a:rPr lang="en-US" sz="2400" dirty="0"/>
            <a:t>=-</a:t>
          </a:r>
          <a:r>
            <a:rPr lang="en-US" sz="2400" dirty="0" err="1"/>
            <a:t>cosB</a:t>
          </a:r>
          <a:r>
            <a:rPr lang="en-US" sz="2400" dirty="0"/>
            <a:t>,    </a:t>
          </a:r>
          <a:r>
            <a:rPr lang="en-US" sz="2400" dirty="0" err="1"/>
            <a:t>cosC</a:t>
          </a:r>
          <a:r>
            <a:rPr lang="en-US" sz="2400" dirty="0"/>
            <a:t>=-</a:t>
          </a:r>
          <a:r>
            <a:rPr lang="en-US" sz="2400" dirty="0" err="1"/>
            <a:t>cosD</a:t>
          </a:r>
          <a:endParaRPr lang="pt-BR" sz="2400" dirty="0"/>
        </a:p>
      </dgm:t>
    </dgm:pt>
    <dgm:pt modelId="{12B8EC45-FCA5-41D9-83E7-D9303644D3FE}" type="parTrans" cxnId="{EF333B92-ACC4-4970-AF42-7A6B26E2C6F5}">
      <dgm:prSet/>
      <dgm:spPr/>
      <dgm:t>
        <a:bodyPr/>
        <a:lstStyle/>
        <a:p>
          <a:endParaRPr lang="pt-BR"/>
        </a:p>
      </dgm:t>
    </dgm:pt>
    <dgm:pt modelId="{5E5E562C-B60C-45DD-8EFE-3F33C018AD5D}" type="sibTrans" cxnId="{EF333B92-ACC4-4970-AF42-7A6B26E2C6F5}">
      <dgm:prSet/>
      <dgm:spPr/>
      <dgm:t>
        <a:bodyPr/>
        <a:lstStyle/>
        <a:p>
          <a:endParaRPr lang="pt-BR"/>
        </a:p>
      </dgm:t>
    </dgm:pt>
    <dgm:pt modelId="{6102B39D-C889-4584-B0F6-3968E258636D}" type="pres">
      <dgm:prSet presAssocID="{03D1D6C0-7F0D-43E2-BC06-9D1888D966DB}" presName="linear" presStyleCnt="0">
        <dgm:presLayoutVars>
          <dgm:animLvl val="lvl"/>
          <dgm:resizeHandles val="exact"/>
        </dgm:presLayoutVars>
      </dgm:prSet>
      <dgm:spPr/>
    </dgm:pt>
    <dgm:pt modelId="{322D761F-D4AC-4256-BF16-8485D9497829}" type="pres">
      <dgm:prSet presAssocID="{262BCFCC-0A3D-48B4-A3B0-5DD665CF607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A71EB0-3104-4FA6-8D33-FD6D87EA565B}" type="pres">
      <dgm:prSet presAssocID="{262BCFCC-0A3D-48B4-A3B0-5DD665CF6074}" presName="childText" presStyleLbl="revTx" presStyleIdx="0" presStyleCnt="3" custScaleY="138002">
        <dgm:presLayoutVars>
          <dgm:bulletEnabled val="1"/>
        </dgm:presLayoutVars>
      </dgm:prSet>
      <dgm:spPr/>
    </dgm:pt>
    <dgm:pt modelId="{0F26E2A8-812C-4B8F-A9F2-9C947F716E99}" type="pres">
      <dgm:prSet presAssocID="{3FBB36C2-05A5-4FB7-A9D3-17FF486E11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E5311F-00E1-4AA2-AD17-1919047A0729}" type="pres">
      <dgm:prSet presAssocID="{3FBB36C2-05A5-4FB7-A9D3-17FF486E11EC}" presName="childText" presStyleLbl="revTx" presStyleIdx="1" presStyleCnt="3">
        <dgm:presLayoutVars>
          <dgm:bulletEnabled val="1"/>
        </dgm:presLayoutVars>
      </dgm:prSet>
      <dgm:spPr/>
    </dgm:pt>
    <dgm:pt modelId="{F382A419-1E44-45A7-80FD-6E9098A6058A}" type="pres">
      <dgm:prSet presAssocID="{898C9EA8-6E01-4571-A085-6ADBBA606FF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1E4824B-5CA3-4E2B-A668-AB2E64EEE64F}" type="pres">
      <dgm:prSet presAssocID="{898C9EA8-6E01-4571-A085-6ADBBA606FF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FA86D13-546A-439A-8268-16FC6D55C62B}" type="presOf" srcId="{0CC3AEED-8795-43F0-A817-AFD62E0E0813}" destId="{F1E4824B-5CA3-4E2B-A668-AB2E64EEE64F}" srcOrd="0" destOrd="1" presId="urn:microsoft.com/office/officeart/2005/8/layout/vList2"/>
    <dgm:cxn modelId="{74945117-A6FF-4070-8CD4-8D9520720CCD}" srcId="{898C9EA8-6E01-4571-A085-6ADBBA606FFA}" destId="{8CDF3002-A099-45FC-9F53-AADD77515DB0}" srcOrd="0" destOrd="0" parTransId="{7F91BF6E-19B8-49F8-AAEC-5160718A896A}" sibTransId="{10EBC9EB-06FA-41DA-A84B-2E87AE0F76E7}"/>
    <dgm:cxn modelId="{2E236321-9ACA-44A6-B103-7E66A0AFC190}" type="presOf" srcId="{E267436E-C2AF-4944-A9BE-C6EFD4C1EF08}" destId="{EBE5311F-00E1-4AA2-AD17-1919047A0729}" srcOrd="0" destOrd="1" presId="urn:microsoft.com/office/officeart/2005/8/layout/vList2"/>
    <dgm:cxn modelId="{BB8EA626-9B57-4E9B-AD55-D8C5CCCF4C7F}" type="presOf" srcId="{0506D6AB-C4B3-449B-865B-06EEF1C6715A}" destId="{EBE5311F-00E1-4AA2-AD17-1919047A0729}" srcOrd="0" destOrd="0" presId="urn:microsoft.com/office/officeart/2005/8/layout/vList2"/>
    <dgm:cxn modelId="{37D47E2F-AF7B-4C29-959E-7FEA9BA2533E}" srcId="{03D1D6C0-7F0D-43E2-BC06-9D1888D966DB}" destId="{898C9EA8-6E01-4571-A085-6ADBBA606FFA}" srcOrd="2" destOrd="0" parTransId="{B006F6AD-97F7-4AD8-ABE9-F4AB4639D40B}" sibTransId="{5AC3E641-92E2-4E6D-9530-A1A588C957DC}"/>
    <dgm:cxn modelId="{4B364163-7F5E-4B3C-B773-2EFB43984CDA}" type="presOf" srcId="{467578F6-339A-48BA-ABF4-C77B85485662}" destId="{EBE5311F-00E1-4AA2-AD17-1919047A0729}" srcOrd="0" destOrd="2" presId="urn:microsoft.com/office/officeart/2005/8/layout/vList2"/>
    <dgm:cxn modelId="{EC8C5B51-52BF-4C10-A9E2-57D48B51C823}" type="presOf" srcId="{03D1D6C0-7F0D-43E2-BC06-9D1888D966DB}" destId="{6102B39D-C889-4584-B0F6-3968E258636D}" srcOrd="0" destOrd="0" presId="urn:microsoft.com/office/officeart/2005/8/layout/vList2"/>
    <dgm:cxn modelId="{21A81E73-4065-4BB7-95A4-F463635E4C00}" srcId="{262BCFCC-0A3D-48B4-A3B0-5DD665CF6074}" destId="{C0E407EB-EF61-43FB-B02D-EDBAC0103F05}" srcOrd="1" destOrd="0" parTransId="{CA49BF99-CD9B-4AAD-924B-D212C8A7E49D}" sibTransId="{B1B7294E-E4CF-419D-80C3-CEA4B3DFCBF1}"/>
    <dgm:cxn modelId="{B1BBD77D-A62F-427F-82F2-878B1A780FF0}" srcId="{898C9EA8-6E01-4571-A085-6ADBBA606FFA}" destId="{0CC3AEED-8795-43F0-A817-AFD62E0E0813}" srcOrd="1" destOrd="0" parTransId="{6188C665-441F-4150-B637-CC1C370ADA87}" sibTransId="{72CCACCA-9D4F-4FDE-A6BE-222211468E4F}"/>
    <dgm:cxn modelId="{2E4D8D81-5D22-40C1-B57D-F5D5E497BB9E}" srcId="{03D1D6C0-7F0D-43E2-BC06-9D1888D966DB}" destId="{262BCFCC-0A3D-48B4-A3B0-5DD665CF6074}" srcOrd="0" destOrd="0" parTransId="{298BCFA3-8710-4AC9-BD4E-A4662853CA07}" sibTransId="{D85D0AD1-3D90-4755-ABE1-D1C548A219B7}"/>
    <dgm:cxn modelId="{FD272B8D-A429-4B88-B474-71278CA464EB}" srcId="{03D1D6C0-7F0D-43E2-BC06-9D1888D966DB}" destId="{3FBB36C2-05A5-4FB7-A9D3-17FF486E11EC}" srcOrd="1" destOrd="0" parTransId="{C89ACB64-0ED4-4705-B149-CD4158143B27}" sibTransId="{E0392ED6-5BAA-4FF2-801F-2CC9750C8537}"/>
    <dgm:cxn modelId="{EF333B92-ACC4-4970-AF42-7A6B26E2C6F5}" srcId="{0506D6AB-C4B3-449B-865B-06EEF1C6715A}" destId="{E267436E-C2AF-4944-A9BE-C6EFD4C1EF08}" srcOrd="0" destOrd="0" parTransId="{12B8EC45-FCA5-41D9-83E7-D9303644D3FE}" sibTransId="{5E5E562C-B60C-45DD-8EFE-3F33C018AD5D}"/>
    <dgm:cxn modelId="{D8803C9E-A6B8-4AFD-BF0E-0DDEE1525455}" type="presOf" srcId="{D332A2D8-76B5-4B80-8D40-A4D955797CD5}" destId="{EBE5311F-00E1-4AA2-AD17-1919047A0729}" srcOrd="0" destOrd="3" presId="urn:microsoft.com/office/officeart/2005/8/layout/vList2"/>
    <dgm:cxn modelId="{36E6C0A6-5E75-4535-BE1A-3CFA3A410F18}" srcId="{262BCFCC-0A3D-48B4-A3B0-5DD665CF6074}" destId="{8C53D59C-7CB8-4EF2-8F4F-C1083BB30F2E}" srcOrd="0" destOrd="0" parTransId="{7615A387-6058-4CA1-A4C8-CE4F4FDEE499}" sibTransId="{8B8776EE-7462-48CE-8DD0-5BC0BDDA4AB4}"/>
    <dgm:cxn modelId="{D6F973A7-D21A-4F73-A8A7-53B754F2BC2E}" type="presOf" srcId="{3FBB36C2-05A5-4FB7-A9D3-17FF486E11EC}" destId="{0F26E2A8-812C-4B8F-A9F2-9C947F716E99}" srcOrd="0" destOrd="0" presId="urn:microsoft.com/office/officeart/2005/8/layout/vList2"/>
    <dgm:cxn modelId="{485A87B1-E230-4DD3-83B2-1754C823A5D5}" type="presOf" srcId="{262BCFCC-0A3D-48B4-A3B0-5DD665CF6074}" destId="{322D761F-D4AC-4256-BF16-8485D9497829}" srcOrd="0" destOrd="0" presId="urn:microsoft.com/office/officeart/2005/8/layout/vList2"/>
    <dgm:cxn modelId="{C97C86B8-5016-46AE-AFF5-7EDC32B380A0}" type="presOf" srcId="{C0E407EB-EF61-43FB-B02D-EDBAC0103F05}" destId="{2AA71EB0-3104-4FA6-8D33-FD6D87EA565B}" srcOrd="0" destOrd="1" presId="urn:microsoft.com/office/officeart/2005/8/layout/vList2"/>
    <dgm:cxn modelId="{FC3739C0-8DAE-445B-806B-92BF5FBDE7E3}" type="presOf" srcId="{898C9EA8-6E01-4571-A085-6ADBBA606FFA}" destId="{F382A419-1E44-45A7-80FD-6E9098A6058A}" srcOrd="0" destOrd="0" presId="urn:microsoft.com/office/officeart/2005/8/layout/vList2"/>
    <dgm:cxn modelId="{AE0C5CDC-8AA8-4883-A62D-A06C01F7F62A}" srcId="{3FBB36C2-05A5-4FB7-A9D3-17FF486E11EC}" destId="{467578F6-339A-48BA-ABF4-C77B85485662}" srcOrd="1" destOrd="0" parTransId="{C185A471-00E7-42BE-9DEF-6ACD1C0EB94D}" sibTransId="{A4D43F64-8BCB-4D0C-8CE3-D4041E896EF4}"/>
    <dgm:cxn modelId="{843A9FDE-E917-4A19-9E04-433ABA5D5E6B}" type="presOf" srcId="{8CDF3002-A099-45FC-9F53-AADD77515DB0}" destId="{F1E4824B-5CA3-4E2B-A668-AB2E64EEE64F}" srcOrd="0" destOrd="0" presId="urn:microsoft.com/office/officeart/2005/8/layout/vList2"/>
    <dgm:cxn modelId="{06BFF4E2-B883-4F1D-80E9-C06256B9BFEB}" srcId="{3FBB36C2-05A5-4FB7-A9D3-17FF486E11EC}" destId="{D332A2D8-76B5-4B80-8D40-A4D955797CD5}" srcOrd="2" destOrd="0" parTransId="{DACA55DC-9FB7-4260-ADA8-58D5232264BD}" sibTransId="{03CD6388-F35C-472D-8C15-8574C129DB70}"/>
    <dgm:cxn modelId="{602420E6-E085-49BC-99CA-BE4B840663F5}" type="presOf" srcId="{8C53D59C-7CB8-4EF2-8F4F-C1083BB30F2E}" destId="{2AA71EB0-3104-4FA6-8D33-FD6D87EA565B}" srcOrd="0" destOrd="0" presId="urn:microsoft.com/office/officeart/2005/8/layout/vList2"/>
    <dgm:cxn modelId="{AF953CFC-5FE9-4122-A8D2-B3476F6F8764}" srcId="{3FBB36C2-05A5-4FB7-A9D3-17FF486E11EC}" destId="{0506D6AB-C4B3-449B-865B-06EEF1C6715A}" srcOrd="0" destOrd="0" parTransId="{72A16F6D-892A-4B1D-A6F6-40D344226B59}" sibTransId="{C7B54A88-E875-43F2-93DC-9B88B9CC80AC}"/>
    <dgm:cxn modelId="{8AAAD033-7F63-487F-89AA-DCE7029DB4EE}" type="presParOf" srcId="{6102B39D-C889-4584-B0F6-3968E258636D}" destId="{322D761F-D4AC-4256-BF16-8485D9497829}" srcOrd="0" destOrd="0" presId="urn:microsoft.com/office/officeart/2005/8/layout/vList2"/>
    <dgm:cxn modelId="{A8A137E0-FAF8-44A4-AABB-BA836EE0F833}" type="presParOf" srcId="{6102B39D-C889-4584-B0F6-3968E258636D}" destId="{2AA71EB0-3104-4FA6-8D33-FD6D87EA565B}" srcOrd="1" destOrd="0" presId="urn:microsoft.com/office/officeart/2005/8/layout/vList2"/>
    <dgm:cxn modelId="{3B260504-CB50-412F-90B1-B95A05F5C722}" type="presParOf" srcId="{6102B39D-C889-4584-B0F6-3968E258636D}" destId="{0F26E2A8-812C-4B8F-A9F2-9C947F716E99}" srcOrd="2" destOrd="0" presId="urn:microsoft.com/office/officeart/2005/8/layout/vList2"/>
    <dgm:cxn modelId="{14CA78E0-785F-4B31-9189-E9A490DD9BA3}" type="presParOf" srcId="{6102B39D-C889-4584-B0F6-3968E258636D}" destId="{EBE5311F-00E1-4AA2-AD17-1919047A0729}" srcOrd="3" destOrd="0" presId="urn:microsoft.com/office/officeart/2005/8/layout/vList2"/>
    <dgm:cxn modelId="{3A43E950-4903-4E27-9056-1DB25D1B9099}" type="presParOf" srcId="{6102B39D-C889-4584-B0F6-3968E258636D}" destId="{F382A419-1E44-45A7-80FD-6E9098A6058A}" srcOrd="4" destOrd="0" presId="urn:microsoft.com/office/officeart/2005/8/layout/vList2"/>
    <dgm:cxn modelId="{D437649C-B11F-4561-8BC4-86C63546ED68}" type="presParOf" srcId="{6102B39D-C889-4584-B0F6-3968E258636D}" destId="{F1E4824B-5CA3-4E2B-A668-AB2E64EEE64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0DB996-FA5B-494F-84D6-4E26206089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pt-BR"/>
        </a:p>
      </dgm:t>
    </dgm:pt>
    <dgm:pt modelId="{40154338-DC94-4659-8D8C-0CDC3E72330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Learning</a:t>
          </a:r>
          <a:endParaRPr lang="pt-BR"/>
        </a:p>
      </dgm:t>
    </dgm:pt>
    <dgm:pt modelId="{3B8BFEF3-535C-40EF-BCA2-262FE06E1674}" type="parTrans" cxnId="{9E225B50-E702-4DB0-96DC-E6A1FD73ACA1}">
      <dgm:prSet/>
      <dgm:spPr/>
      <dgm:t>
        <a:bodyPr/>
        <a:lstStyle/>
        <a:p>
          <a:endParaRPr lang="pt-BR"/>
        </a:p>
      </dgm:t>
    </dgm:pt>
    <dgm:pt modelId="{2BCA4EEA-F95E-482E-B87E-56E2B170C978}" type="sibTrans" cxnId="{9E225B50-E702-4DB0-96DC-E6A1FD73ACA1}">
      <dgm:prSet/>
      <dgm:spPr/>
      <dgm:t>
        <a:bodyPr/>
        <a:lstStyle/>
        <a:p>
          <a:endParaRPr lang="pt-BR"/>
        </a:p>
      </dgm:t>
    </dgm:pt>
    <dgm:pt modelId="{09F801F8-0611-4B69-90AE-9A8AFB736675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(re)Discovering</a:t>
          </a:r>
          <a:endParaRPr lang="pt-BR" dirty="0"/>
        </a:p>
      </dgm:t>
    </dgm:pt>
    <dgm:pt modelId="{7AF0AAFD-F65F-4998-9C1B-46CC745FC3F8}" type="parTrans" cxnId="{C5B61FCF-C709-4D24-966E-76A389D37781}">
      <dgm:prSet/>
      <dgm:spPr/>
      <dgm:t>
        <a:bodyPr/>
        <a:lstStyle/>
        <a:p>
          <a:endParaRPr lang="pt-BR"/>
        </a:p>
      </dgm:t>
    </dgm:pt>
    <dgm:pt modelId="{27134DF2-2EE4-4CF9-9D2A-493069570EC0}" type="sibTrans" cxnId="{C5B61FCF-C709-4D24-966E-76A389D37781}">
      <dgm:prSet/>
      <dgm:spPr/>
      <dgm:t>
        <a:bodyPr/>
        <a:lstStyle/>
        <a:p>
          <a:endParaRPr lang="pt-BR"/>
        </a:p>
      </dgm:t>
    </dgm:pt>
    <dgm:pt modelId="{8D7BE3C8-9A05-456C-A689-FE624A20151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Curiosity</a:t>
          </a:r>
          <a:endParaRPr lang="pt-BR" dirty="0"/>
        </a:p>
      </dgm:t>
    </dgm:pt>
    <dgm:pt modelId="{18C6C30A-1980-4433-9E9E-53F7C175608F}" type="parTrans" cxnId="{BE81C818-B9C8-4374-88AF-CA3162799256}">
      <dgm:prSet/>
      <dgm:spPr/>
      <dgm:t>
        <a:bodyPr/>
        <a:lstStyle/>
        <a:p>
          <a:endParaRPr lang="pt-BR"/>
        </a:p>
      </dgm:t>
    </dgm:pt>
    <dgm:pt modelId="{F6DD2DED-DC21-4794-A5F7-5CF153AAABAB}" type="sibTrans" cxnId="{BE81C818-B9C8-4374-88AF-CA3162799256}">
      <dgm:prSet/>
      <dgm:spPr/>
      <dgm:t>
        <a:bodyPr/>
        <a:lstStyle/>
        <a:p>
          <a:endParaRPr lang="pt-BR"/>
        </a:p>
      </dgm:t>
    </dgm:pt>
    <dgm:pt modelId="{6855394F-D479-441D-B32B-8953A42327D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Experimentation</a:t>
          </a:r>
          <a:endParaRPr lang="pt-BR"/>
        </a:p>
      </dgm:t>
    </dgm:pt>
    <dgm:pt modelId="{6E7C7C22-4360-469C-B97B-648E92DE3C3A}" type="parTrans" cxnId="{6CDF209B-B503-44F3-87C1-25CFED070B94}">
      <dgm:prSet/>
      <dgm:spPr/>
      <dgm:t>
        <a:bodyPr/>
        <a:lstStyle/>
        <a:p>
          <a:endParaRPr lang="pt-BR"/>
        </a:p>
      </dgm:t>
    </dgm:pt>
    <dgm:pt modelId="{DFA7CF4B-30F9-408D-89F0-AEC15E1781AE}" type="sibTrans" cxnId="{6CDF209B-B503-44F3-87C1-25CFED070B94}">
      <dgm:prSet/>
      <dgm:spPr/>
      <dgm:t>
        <a:bodyPr/>
        <a:lstStyle/>
        <a:p>
          <a:endParaRPr lang="pt-BR"/>
        </a:p>
      </dgm:t>
    </dgm:pt>
    <dgm:pt modelId="{474B2181-01E1-44CA-8F96-0B25F2F266A9}" type="pres">
      <dgm:prSet presAssocID="{C60DB996-FA5B-494F-84D6-4E26206089F5}" presName="root" presStyleCnt="0">
        <dgm:presLayoutVars>
          <dgm:dir/>
          <dgm:resizeHandles val="exact"/>
        </dgm:presLayoutVars>
      </dgm:prSet>
      <dgm:spPr/>
    </dgm:pt>
    <dgm:pt modelId="{52743966-E0BA-472D-9EE3-22E50C05C261}" type="pres">
      <dgm:prSet presAssocID="{8D7BE3C8-9A05-456C-A689-FE624A201518}" presName="compNode" presStyleCnt="0"/>
      <dgm:spPr/>
    </dgm:pt>
    <dgm:pt modelId="{6C868CEF-F2E2-49F3-A741-6C445CAC03D9}" type="pres">
      <dgm:prSet presAssocID="{8D7BE3C8-9A05-456C-A689-FE624A201518}" presName="iconBgRect" presStyleLbl="bgShp" presStyleIdx="0" presStyleCnt="4"/>
      <dgm:spPr/>
    </dgm:pt>
    <dgm:pt modelId="{8BFA3377-9B6E-45E3-A4E0-F3F4ED16E1E9}" type="pres">
      <dgm:prSet presAssocID="{8D7BE3C8-9A05-456C-A689-FE624A2015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3A7A3E66-CBF7-417E-93AD-F60AC4A379A1}" type="pres">
      <dgm:prSet presAssocID="{8D7BE3C8-9A05-456C-A689-FE624A201518}" presName="spaceRect" presStyleCnt="0"/>
      <dgm:spPr/>
    </dgm:pt>
    <dgm:pt modelId="{5FF95301-E037-482F-A65C-F84CCFBA7F23}" type="pres">
      <dgm:prSet presAssocID="{8D7BE3C8-9A05-456C-A689-FE624A201518}" presName="textRect" presStyleLbl="revTx" presStyleIdx="0" presStyleCnt="4">
        <dgm:presLayoutVars>
          <dgm:chMax val="1"/>
          <dgm:chPref val="1"/>
        </dgm:presLayoutVars>
      </dgm:prSet>
      <dgm:spPr/>
    </dgm:pt>
    <dgm:pt modelId="{1269450F-0D86-4465-8945-987C8ABA95B5}" type="pres">
      <dgm:prSet presAssocID="{F6DD2DED-DC21-4794-A5F7-5CF153AAABAB}" presName="sibTrans" presStyleCnt="0"/>
      <dgm:spPr/>
    </dgm:pt>
    <dgm:pt modelId="{2026A3CF-A9A2-4EBA-818B-45113A7EB945}" type="pres">
      <dgm:prSet presAssocID="{6855394F-D479-441D-B32B-8953A42327DD}" presName="compNode" presStyleCnt="0"/>
      <dgm:spPr/>
    </dgm:pt>
    <dgm:pt modelId="{F88C95A2-2FF5-4FDE-8268-1BF9571876AC}" type="pres">
      <dgm:prSet presAssocID="{6855394F-D479-441D-B32B-8953A42327DD}" presName="iconBgRect" presStyleLbl="bgShp" presStyleIdx="1" presStyleCnt="4"/>
      <dgm:spPr/>
    </dgm:pt>
    <dgm:pt modelId="{5CD0468E-48D1-4603-BD55-94CB73B4685E}" type="pres">
      <dgm:prSet presAssocID="{6855394F-D479-441D-B32B-8953A42327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4606A24A-EC19-4DDA-8B5E-AEDBA2AA02A0}" type="pres">
      <dgm:prSet presAssocID="{6855394F-D479-441D-B32B-8953A42327DD}" presName="spaceRect" presStyleCnt="0"/>
      <dgm:spPr/>
    </dgm:pt>
    <dgm:pt modelId="{CA82DFFE-4D97-44F4-B1D3-18C9FA01237A}" type="pres">
      <dgm:prSet presAssocID="{6855394F-D479-441D-B32B-8953A42327DD}" presName="textRect" presStyleLbl="revTx" presStyleIdx="1" presStyleCnt="4">
        <dgm:presLayoutVars>
          <dgm:chMax val="1"/>
          <dgm:chPref val="1"/>
        </dgm:presLayoutVars>
      </dgm:prSet>
      <dgm:spPr/>
    </dgm:pt>
    <dgm:pt modelId="{357A1EBF-C223-4266-86AA-A77E65328217}" type="pres">
      <dgm:prSet presAssocID="{DFA7CF4B-30F9-408D-89F0-AEC15E1781AE}" presName="sibTrans" presStyleCnt="0"/>
      <dgm:spPr/>
    </dgm:pt>
    <dgm:pt modelId="{C0580AB1-BFA6-45EA-8C11-D35D3B3B2E25}" type="pres">
      <dgm:prSet presAssocID="{40154338-DC94-4659-8D8C-0CDC3E723307}" presName="compNode" presStyleCnt="0"/>
      <dgm:spPr/>
    </dgm:pt>
    <dgm:pt modelId="{F5230E2F-4202-4A85-A734-531A4CCFC18D}" type="pres">
      <dgm:prSet presAssocID="{40154338-DC94-4659-8D8C-0CDC3E723307}" presName="iconBgRect" presStyleLbl="bgShp" presStyleIdx="2" presStyleCnt="4"/>
      <dgm:spPr/>
    </dgm:pt>
    <dgm:pt modelId="{298DBC2A-0991-4717-A8EC-93414FF8CE84}" type="pres">
      <dgm:prSet presAssocID="{40154338-DC94-4659-8D8C-0CDC3E7233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3C27160-0052-450A-B669-F8FA2DC17F5A}" type="pres">
      <dgm:prSet presAssocID="{40154338-DC94-4659-8D8C-0CDC3E723307}" presName="spaceRect" presStyleCnt="0"/>
      <dgm:spPr/>
    </dgm:pt>
    <dgm:pt modelId="{E0BF330B-7CBD-42C8-AE2C-7762B9AE3265}" type="pres">
      <dgm:prSet presAssocID="{40154338-DC94-4659-8D8C-0CDC3E723307}" presName="textRect" presStyleLbl="revTx" presStyleIdx="2" presStyleCnt="4">
        <dgm:presLayoutVars>
          <dgm:chMax val="1"/>
          <dgm:chPref val="1"/>
        </dgm:presLayoutVars>
      </dgm:prSet>
      <dgm:spPr/>
    </dgm:pt>
    <dgm:pt modelId="{53635FBE-19EA-4F47-A647-D1B9346FF41B}" type="pres">
      <dgm:prSet presAssocID="{2BCA4EEA-F95E-482E-B87E-56E2B170C978}" presName="sibTrans" presStyleCnt="0"/>
      <dgm:spPr/>
    </dgm:pt>
    <dgm:pt modelId="{024CC0E6-304A-47E5-BA2D-803C8211120E}" type="pres">
      <dgm:prSet presAssocID="{09F801F8-0611-4B69-90AE-9A8AFB736675}" presName="compNode" presStyleCnt="0"/>
      <dgm:spPr/>
    </dgm:pt>
    <dgm:pt modelId="{72D312DE-2FBA-4694-81C8-693BAEF97D87}" type="pres">
      <dgm:prSet presAssocID="{09F801F8-0611-4B69-90AE-9A8AFB736675}" presName="iconBgRect" presStyleLbl="bgShp" presStyleIdx="3" presStyleCnt="4"/>
      <dgm:spPr/>
    </dgm:pt>
    <dgm:pt modelId="{467BD266-6677-48F9-9653-2D433A8F8118}" type="pres">
      <dgm:prSet presAssocID="{09F801F8-0611-4B69-90AE-9A8AFB7366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EE5D5EF5-4BB3-476F-9BBD-CD2A8F766D3F}" type="pres">
      <dgm:prSet presAssocID="{09F801F8-0611-4B69-90AE-9A8AFB736675}" presName="spaceRect" presStyleCnt="0"/>
      <dgm:spPr/>
    </dgm:pt>
    <dgm:pt modelId="{9D952E00-C792-4773-88D8-E81D69463057}" type="pres">
      <dgm:prSet presAssocID="{09F801F8-0611-4B69-90AE-9A8AFB73667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B92A09-226B-4E35-B697-E2B13757A821}" type="presOf" srcId="{8D7BE3C8-9A05-456C-A689-FE624A201518}" destId="{5FF95301-E037-482F-A65C-F84CCFBA7F23}" srcOrd="0" destOrd="0" presId="urn:microsoft.com/office/officeart/2018/5/layout/IconCircleLabelList"/>
    <dgm:cxn modelId="{BE81C818-B9C8-4374-88AF-CA3162799256}" srcId="{C60DB996-FA5B-494F-84D6-4E26206089F5}" destId="{8D7BE3C8-9A05-456C-A689-FE624A201518}" srcOrd="0" destOrd="0" parTransId="{18C6C30A-1980-4433-9E9E-53F7C175608F}" sibTransId="{F6DD2DED-DC21-4794-A5F7-5CF153AAABAB}"/>
    <dgm:cxn modelId="{9E225B50-E702-4DB0-96DC-E6A1FD73ACA1}" srcId="{C60DB996-FA5B-494F-84D6-4E26206089F5}" destId="{40154338-DC94-4659-8D8C-0CDC3E723307}" srcOrd="2" destOrd="0" parTransId="{3B8BFEF3-535C-40EF-BCA2-262FE06E1674}" sibTransId="{2BCA4EEA-F95E-482E-B87E-56E2B170C978}"/>
    <dgm:cxn modelId="{66015270-A184-46DF-B50B-D8BD44EA65CF}" type="presOf" srcId="{09F801F8-0611-4B69-90AE-9A8AFB736675}" destId="{9D952E00-C792-4773-88D8-E81D69463057}" srcOrd="0" destOrd="0" presId="urn:microsoft.com/office/officeart/2018/5/layout/IconCircleLabelList"/>
    <dgm:cxn modelId="{82A2078C-2DAB-4E8C-9183-AE6AD52A4922}" type="presOf" srcId="{C60DB996-FA5B-494F-84D6-4E26206089F5}" destId="{474B2181-01E1-44CA-8F96-0B25F2F266A9}" srcOrd="0" destOrd="0" presId="urn:microsoft.com/office/officeart/2018/5/layout/IconCircleLabelList"/>
    <dgm:cxn modelId="{6CDF209B-B503-44F3-87C1-25CFED070B94}" srcId="{C60DB996-FA5B-494F-84D6-4E26206089F5}" destId="{6855394F-D479-441D-B32B-8953A42327DD}" srcOrd="1" destOrd="0" parTransId="{6E7C7C22-4360-469C-B97B-648E92DE3C3A}" sibTransId="{DFA7CF4B-30F9-408D-89F0-AEC15E1781AE}"/>
    <dgm:cxn modelId="{40244BA0-AD8D-4B77-99DD-EFA6EE43330B}" type="presOf" srcId="{6855394F-D479-441D-B32B-8953A42327DD}" destId="{CA82DFFE-4D97-44F4-B1D3-18C9FA01237A}" srcOrd="0" destOrd="0" presId="urn:microsoft.com/office/officeart/2018/5/layout/IconCircleLabelList"/>
    <dgm:cxn modelId="{F1DF1DB3-C054-4CEE-BC0A-2E9262A2F166}" type="presOf" srcId="{40154338-DC94-4659-8D8C-0CDC3E723307}" destId="{E0BF330B-7CBD-42C8-AE2C-7762B9AE3265}" srcOrd="0" destOrd="0" presId="urn:microsoft.com/office/officeart/2018/5/layout/IconCircleLabelList"/>
    <dgm:cxn modelId="{C5B61FCF-C709-4D24-966E-76A389D37781}" srcId="{C60DB996-FA5B-494F-84D6-4E26206089F5}" destId="{09F801F8-0611-4B69-90AE-9A8AFB736675}" srcOrd="3" destOrd="0" parTransId="{7AF0AAFD-F65F-4998-9C1B-46CC745FC3F8}" sibTransId="{27134DF2-2EE4-4CF9-9D2A-493069570EC0}"/>
    <dgm:cxn modelId="{4025674C-5ACE-46A6-9CF3-9F9B1003A625}" type="presParOf" srcId="{474B2181-01E1-44CA-8F96-0B25F2F266A9}" destId="{52743966-E0BA-472D-9EE3-22E50C05C261}" srcOrd="0" destOrd="0" presId="urn:microsoft.com/office/officeart/2018/5/layout/IconCircleLabelList"/>
    <dgm:cxn modelId="{4AD37650-8366-4C51-9B6F-5E05481B2969}" type="presParOf" srcId="{52743966-E0BA-472D-9EE3-22E50C05C261}" destId="{6C868CEF-F2E2-49F3-A741-6C445CAC03D9}" srcOrd="0" destOrd="0" presId="urn:microsoft.com/office/officeart/2018/5/layout/IconCircleLabelList"/>
    <dgm:cxn modelId="{C95A93BC-DCCF-4289-A219-64BABCB65F75}" type="presParOf" srcId="{52743966-E0BA-472D-9EE3-22E50C05C261}" destId="{8BFA3377-9B6E-45E3-A4E0-F3F4ED16E1E9}" srcOrd="1" destOrd="0" presId="urn:microsoft.com/office/officeart/2018/5/layout/IconCircleLabelList"/>
    <dgm:cxn modelId="{99F66313-42B8-464B-A583-B259FC3BDA0F}" type="presParOf" srcId="{52743966-E0BA-472D-9EE3-22E50C05C261}" destId="{3A7A3E66-CBF7-417E-93AD-F60AC4A379A1}" srcOrd="2" destOrd="0" presId="urn:microsoft.com/office/officeart/2018/5/layout/IconCircleLabelList"/>
    <dgm:cxn modelId="{3B094A33-D5E7-4201-91CA-7639ADA5CBBA}" type="presParOf" srcId="{52743966-E0BA-472D-9EE3-22E50C05C261}" destId="{5FF95301-E037-482F-A65C-F84CCFBA7F23}" srcOrd="3" destOrd="0" presId="urn:microsoft.com/office/officeart/2018/5/layout/IconCircleLabelList"/>
    <dgm:cxn modelId="{45CC61AC-5B15-4E4F-B2A5-87094AD8D5C3}" type="presParOf" srcId="{474B2181-01E1-44CA-8F96-0B25F2F266A9}" destId="{1269450F-0D86-4465-8945-987C8ABA95B5}" srcOrd="1" destOrd="0" presId="urn:microsoft.com/office/officeart/2018/5/layout/IconCircleLabelList"/>
    <dgm:cxn modelId="{ADF9D69F-9F2C-4254-8673-856389787AE9}" type="presParOf" srcId="{474B2181-01E1-44CA-8F96-0B25F2F266A9}" destId="{2026A3CF-A9A2-4EBA-818B-45113A7EB945}" srcOrd="2" destOrd="0" presId="urn:microsoft.com/office/officeart/2018/5/layout/IconCircleLabelList"/>
    <dgm:cxn modelId="{54A7E20E-2C37-4A62-8A31-31F6C86A676E}" type="presParOf" srcId="{2026A3CF-A9A2-4EBA-818B-45113A7EB945}" destId="{F88C95A2-2FF5-4FDE-8268-1BF9571876AC}" srcOrd="0" destOrd="0" presId="urn:microsoft.com/office/officeart/2018/5/layout/IconCircleLabelList"/>
    <dgm:cxn modelId="{575FE506-62B5-4046-B6D9-DF9451F07E59}" type="presParOf" srcId="{2026A3CF-A9A2-4EBA-818B-45113A7EB945}" destId="{5CD0468E-48D1-4603-BD55-94CB73B4685E}" srcOrd="1" destOrd="0" presId="urn:microsoft.com/office/officeart/2018/5/layout/IconCircleLabelList"/>
    <dgm:cxn modelId="{F6F19E91-02FF-4C3F-943A-082F7FC0B145}" type="presParOf" srcId="{2026A3CF-A9A2-4EBA-818B-45113A7EB945}" destId="{4606A24A-EC19-4DDA-8B5E-AEDBA2AA02A0}" srcOrd="2" destOrd="0" presId="urn:microsoft.com/office/officeart/2018/5/layout/IconCircleLabelList"/>
    <dgm:cxn modelId="{C9866D47-20A4-4D21-A9D6-D30FA238A3B1}" type="presParOf" srcId="{2026A3CF-A9A2-4EBA-818B-45113A7EB945}" destId="{CA82DFFE-4D97-44F4-B1D3-18C9FA01237A}" srcOrd="3" destOrd="0" presId="urn:microsoft.com/office/officeart/2018/5/layout/IconCircleLabelList"/>
    <dgm:cxn modelId="{F179021D-A175-43A3-A1D6-20282FE59EB5}" type="presParOf" srcId="{474B2181-01E1-44CA-8F96-0B25F2F266A9}" destId="{357A1EBF-C223-4266-86AA-A77E65328217}" srcOrd="3" destOrd="0" presId="urn:microsoft.com/office/officeart/2018/5/layout/IconCircleLabelList"/>
    <dgm:cxn modelId="{11FD59EC-AA20-4E97-BE17-854C3CC669A3}" type="presParOf" srcId="{474B2181-01E1-44CA-8F96-0B25F2F266A9}" destId="{C0580AB1-BFA6-45EA-8C11-D35D3B3B2E25}" srcOrd="4" destOrd="0" presId="urn:microsoft.com/office/officeart/2018/5/layout/IconCircleLabelList"/>
    <dgm:cxn modelId="{7A64DAB9-D4AB-4157-A3B2-785928988932}" type="presParOf" srcId="{C0580AB1-BFA6-45EA-8C11-D35D3B3B2E25}" destId="{F5230E2F-4202-4A85-A734-531A4CCFC18D}" srcOrd="0" destOrd="0" presId="urn:microsoft.com/office/officeart/2018/5/layout/IconCircleLabelList"/>
    <dgm:cxn modelId="{957849C5-CF23-481B-8BDD-8A43D292324A}" type="presParOf" srcId="{C0580AB1-BFA6-45EA-8C11-D35D3B3B2E25}" destId="{298DBC2A-0991-4717-A8EC-93414FF8CE84}" srcOrd="1" destOrd="0" presId="urn:microsoft.com/office/officeart/2018/5/layout/IconCircleLabelList"/>
    <dgm:cxn modelId="{502AA2CC-C997-4317-AB6A-F65914C9F761}" type="presParOf" srcId="{C0580AB1-BFA6-45EA-8C11-D35D3B3B2E25}" destId="{B3C27160-0052-450A-B669-F8FA2DC17F5A}" srcOrd="2" destOrd="0" presId="urn:microsoft.com/office/officeart/2018/5/layout/IconCircleLabelList"/>
    <dgm:cxn modelId="{2EFF8365-9D03-41E0-9520-23071B850130}" type="presParOf" srcId="{C0580AB1-BFA6-45EA-8C11-D35D3B3B2E25}" destId="{E0BF330B-7CBD-42C8-AE2C-7762B9AE3265}" srcOrd="3" destOrd="0" presId="urn:microsoft.com/office/officeart/2018/5/layout/IconCircleLabelList"/>
    <dgm:cxn modelId="{5C372C19-D178-459C-9047-BD16687F8BD0}" type="presParOf" srcId="{474B2181-01E1-44CA-8F96-0B25F2F266A9}" destId="{53635FBE-19EA-4F47-A647-D1B9346FF41B}" srcOrd="5" destOrd="0" presId="urn:microsoft.com/office/officeart/2018/5/layout/IconCircleLabelList"/>
    <dgm:cxn modelId="{02BC9FFC-F133-4E1C-8349-617CF7FB92E0}" type="presParOf" srcId="{474B2181-01E1-44CA-8F96-0B25F2F266A9}" destId="{024CC0E6-304A-47E5-BA2D-803C8211120E}" srcOrd="6" destOrd="0" presId="urn:microsoft.com/office/officeart/2018/5/layout/IconCircleLabelList"/>
    <dgm:cxn modelId="{26056007-20A0-40AA-933B-A9ABD0518102}" type="presParOf" srcId="{024CC0E6-304A-47E5-BA2D-803C8211120E}" destId="{72D312DE-2FBA-4694-81C8-693BAEF97D87}" srcOrd="0" destOrd="0" presId="urn:microsoft.com/office/officeart/2018/5/layout/IconCircleLabelList"/>
    <dgm:cxn modelId="{FD7F1C3B-7738-4615-999A-A387BE9FDF91}" type="presParOf" srcId="{024CC0E6-304A-47E5-BA2D-803C8211120E}" destId="{467BD266-6677-48F9-9653-2D433A8F8118}" srcOrd="1" destOrd="0" presId="urn:microsoft.com/office/officeart/2018/5/layout/IconCircleLabelList"/>
    <dgm:cxn modelId="{1C15331F-FC48-42A9-A8E1-E5D745AB83C0}" type="presParOf" srcId="{024CC0E6-304A-47E5-BA2D-803C8211120E}" destId="{EE5D5EF5-4BB3-476F-9BBD-CD2A8F766D3F}" srcOrd="2" destOrd="0" presId="urn:microsoft.com/office/officeart/2018/5/layout/IconCircleLabelList"/>
    <dgm:cxn modelId="{8669F6CF-D389-453A-B4AA-28D506F16D48}" type="presParOf" srcId="{024CC0E6-304A-47E5-BA2D-803C8211120E}" destId="{9D952E00-C792-4773-88D8-E81D6946305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1BB032-706D-454E-8AA5-9DC249CAF824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D432093-32B9-4E1E-8C2B-9448933A4AE4}">
      <dgm:prSet phldrT="[Text]" custT="1"/>
      <dgm:spPr/>
      <dgm:t>
        <a:bodyPr/>
        <a:lstStyle/>
        <a:p>
          <a:r>
            <a:rPr lang="en-US" sz="1800" dirty="0"/>
            <a:t>I didn’t know this fact, and I don’t know whether it’s new. </a:t>
          </a:r>
          <a:r>
            <a:rPr lang="en-US" sz="1800" dirty="0">
              <a:highlight>
                <a:srgbClr val="FFFF00"/>
              </a:highlight>
            </a:rPr>
            <a:t>However, here is an easy proof.  </a:t>
          </a:r>
          <a:r>
            <a:rPr lang="en-US" sz="1800" dirty="0"/>
            <a:t>--Sergei, July 13, 2019</a:t>
          </a:r>
          <a:endParaRPr lang="pt-BR" sz="1800" dirty="0"/>
        </a:p>
      </dgm:t>
    </dgm:pt>
    <dgm:pt modelId="{BE3C1227-708B-444C-A4C9-760B5640402D}" type="parTrans" cxnId="{E4352946-E83C-44E0-88DA-2F2ACAC6EBCF}">
      <dgm:prSet/>
      <dgm:spPr/>
      <dgm:t>
        <a:bodyPr/>
        <a:lstStyle/>
        <a:p>
          <a:endParaRPr lang="pt-BR"/>
        </a:p>
      </dgm:t>
    </dgm:pt>
    <dgm:pt modelId="{495A5CE1-3AEA-4603-84A4-185554AC03ED}" type="sibTrans" cxnId="{E4352946-E83C-44E0-88DA-2F2ACAC6EBCF}">
      <dgm:prSet/>
      <dgm:spPr/>
      <dgm:t>
        <a:bodyPr/>
        <a:lstStyle/>
        <a:p>
          <a:endParaRPr lang="pt-BR"/>
        </a:p>
      </dgm:t>
    </dgm:pt>
    <dgm:pt modelId="{6D98D321-0D5B-40B1-BD09-EDA1DC6A24CC}">
      <dgm:prSet phldrT="[Text]" custT="1"/>
      <dgm:spPr/>
      <dgm:t>
        <a:bodyPr/>
        <a:lstStyle/>
        <a:p>
          <a:r>
            <a:rPr lang="en-US" sz="1800" kern="1200" dirty="0"/>
            <a:t>This new phenomenon doesn't seem to follow from the Poncelet Grid [...] I don't really see how to prove this circle result right away. 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--Richard, July 16, 2019</a:t>
          </a:r>
          <a:endParaRPr lang="pt-BR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gm:t>
    </dgm:pt>
    <dgm:pt modelId="{CF8800DB-5BC7-4A6A-9773-A3CAF3C66837}" type="parTrans" cxnId="{3DFA39BC-6B22-47B6-8046-AFA2184C156A}">
      <dgm:prSet/>
      <dgm:spPr/>
      <dgm:t>
        <a:bodyPr/>
        <a:lstStyle/>
        <a:p>
          <a:endParaRPr lang="pt-BR"/>
        </a:p>
      </dgm:t>
    </dgm:pt>
    <dgm:pt modelId="{04618E22-E076-41EC-9215-A1F3091429AE}" type="sibTrans" cxnId="{3DFA39BC-6B22-47B6-8046-AFA2184C156A}">
      <dgm:prSet/>
      <dgm:spPr/>
      <dgm:t>
        <a:bodyPr/>
        <a:lstStyle/>
        <a:p>
          <a:endParaRPr lang="pt-BR"/>
        </a:p>
      </dgm:t>
    </dgm:pt>
    <dgm:pt modelId="{DD75A457-411A-45AF-8525-E1762B3F06B9}">
      <dgm:prSet phldrT="[Text]" custT="1"/>
      <dgm:spPr/>
      <dgm:t>
        <a:bodyPr/>
        <a:lstStyle/>
        <a:p>
          <a:r>
            <a:rPr lang="en-US" sz="1800" dirty="0"/>
            <a:t>This is a very nice fact. I did not know it before. Theorems of this type can be seen by analyzing a projective Poncelet picture. --Arseniy </a:t>
          </a:r>
          <a:r>
            <a:rPr lang="en-US" sz="1800" dirty="0" err="1"/>
            <a:t>Akopyan</a:t>
          </a:r>
          <a:r>
            <a:rPr lang="en-US" sz="1800" dirty="0"/>
            <a:t>, July 13, 2019</a:t>
          </a:r>
          <a:endParaRPr lang="pt-BR" sz="1800" dirty="0"/>
        </a:p>
      </dgm:t>
    </dgm:pt>
    <dgm:pt modelId="{D4529E79-D814-42E6-ADF7-38A486A389D3}" type="parTrans" cxnId="{F0E400CE-8A5C-4B3C-A7AD-D0FC393977FA}">
      <dgm:prSet/>
      <dgm:spPr/>
      <dgm:t>
        <a:bodyPr/>
        <a:lstStyle/>
        <a:p>
          <a:endParaRPr lang="pt-BR"/>
        </a:p>
      </dgm:t>
    </dgm:pt>
    <dgm:pt modelId="{9C96BE53-A91A-4C07-88A1-FCB45EF19312}" type="sibTrans" cxnId="{F0E400CE-8A5C-4B3C-A7AD-D0FC393977FA}">
      <dgm:prSet/>
      <dgm:spPr/>
      <dgm:t>
        <a:bodyPr/>
        <a:lstStyle/>
        <a:p>
          <a:endParaRPr lang="pt-BR"/>
        </a:p>
      </dgm:t>
    </dgm:pt>
    <dgm:pt modelId="{A6356485-BF4A-4010-B53F-06365F779C03}" type="pres">
      <dgm:prSet presAssocID="{8B1BB032-706D-454E-8AA5-9DC249CAF824}" presName="Name0" presStyleCnt="0">
        <dgm:presLayoutVars>
          <dgm:dir/>
          <dgm:resizeHandles val="exact"/>
        </dgm:presLayoutVars>
      </dgm:prSet>
      <dgm:spPr/>
    </dgm:pt>
    <dgm:pt modelId="{E9C048A9-2731-4B2D-9B79-B17E1C77D0A9}" type="pres">
      <dgm:prSet presAssocID="{DD75A457-411A-45AF-8525-E1762B3F06B9}" presName="composite" presStyleCnt="0"/>
      <dgm:spPr/>
    </dgm:pt>
    <dgm:pt modelId="{90DB042B-CE96-4A0A-A1FB-2B8AF67C0CAE}" type="pres">
      <dgm:prSet presAssocID="{DD75A457-411A-45AF-8525-E1762B3F06B9}" presName="rect1" presStyleLbl="trAlignAcc1" presStyleIdx="0" presStyleCnt="3">
        <dgm:presLayoutVars>
          <dgm:bulletEnabled val="1"/>
        </dgm:presLayoutVars>
      </dgm:prSet>
      <dgm:spPr/>
    </dgm:pt>
    <dgm:pt modelId="{C6E8DD84-F338-4AA6-9229-E9872F82669F}" type="pres">
      <dgm:prSet presAssocID="{DD75A457-411A-45AF-8525-E1762B3F06B9}" presName="rect2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708ABCD-537F-4840-B7B9-799174BCC851}" type="pres">
      <dgm:prSet presAssocID="{9C96BE53-A91A-4C07-88A1-FCB45EF19312}" presName="sibTrans" presStyleCnt="0"/>
      <dgm:spPr/>
    </dgm:pt>
    <dgm:pt modelId="{894A6DFC-DCDC-480D-AB73-608937ACBFC2}" type="pres">
      <dgm:prSet presAssocID="{8D432093-32B9-4E1E-8C2B-9448933A4AE4}" presName="composite" presStyleCnt="0"/>
      <dgm:spPr/>
    </dgm:pt>
    <dgm:pt modelId="{DB8C59B6-AE2D-4B5C-A3FB-D30A5C8EC78A}" type="pres">
      <dgm:prSet presAssocID="{8D432093-32B9-4E1E-8C2B-9448933A4AE4}" presName="rect1" presStyleLbl="trAlignAcc1" presStyleIdx="1" presStyleCnt="3">
        <dgm:presLayoutVars>
          <dgm:bulletEnabled val="1"/>
        </dgm:presLayoutVars>
      </dgm:prSet>
      <dgm:spPr/>
    </dgm:pt>
    <dgm:pt modelId="{86FA019F-3664-4A26-8911-05D578308394}" type="pres">
      <dgm:prSet presAssocID="{8D432093-32B9-4E1E-8C2B-9448933A4AE4}" presName="rect2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6A0C8FC9-F894-478B-B974-A5A81CCF63DD}" type="pres">
      <dgm:prSet presAssocID="{495A5CE1-3AEA-4603-84A4-185554AC03ED}" presName="sibTrans" presStyleCnt="0"/>
      <dgm:spPr/>
    </dgm:pt>
    <dgm:pt modelId="{CA2C0BE1-FF76-4623-87B6-BE526B44EE99}" type="pres">
      <dgm:prSet presAssocID="{6D98D321-0D5B-40B1-BD09-EDA1DC6A24CC}" presName="composite" presStyleCnt="0"/>
      <dgm:spPr/>
    </dgm:pt>
    <dgm:pt modelId="{901B43B0-E111-4882-B420-E18762D13D3F}" type="pres">
      <dgm:prSet presAssocID="{6D98D321-0D5B-40B1-BD09-EDA1DC6A24CC}" presName="rect1" presStyleLbl="trAlignAcc1" presStyleIdx="2" presStyleCnt="3">
        <dgm:presLayoutVars>
          <dgm:bulletEnabled val="1"/>
        </dgm:presLayoutVars>
      </dgm:prSet>
      <dgm:spPr/>
    </dgm:pt>
    <dgm:pt modelId="{9EC8DAEE-F30B-4A3B-847E-173D3A579D9D}" type="pres">
      <dgm:prSet presAssocID="{6D98D321-0D5B-40B1-BD09-EDA1DC6A24CC}" presName="rect2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</dgm:ptLst>
  <dgm:cxnLst>
    <dgm:cxn modelId="{AE539309-D7AA-411E-AE18-0A336D09264B}" type="presOf" srcId="{8D432093-32B9-4E1E-8C2B-9448933A4AE4}" destId="{DB8C59B6-AE2D-4B5C-A3FB-D30A5C8EC78A}" srcOrd="0" destOrd="0" presId="urn:microsoft.com/office/officeart/2008/layout/PictureStrips"/>
    <dgm:cxn modelId="{272CA064-1777-4C06-8FAB-CE361441035A}" type="presOf" srcId="{6D98D321-0D5B-40B1-BD09-EDA1DC6A24CC}" destId="{901B43B0-E111-4882-B420-E18762D13D3F}" srcOrd="0" destOrd="0" presId="urn:microsoft.com/office/officeart/2008/layout/PictureStrips"/>
    <dgm:cxn modelId="{E4352946-E83C-44E0-88DA-2F2ACAC6EBCF}" srcId="{8B1BB032-706D-454E-8AA5-9DC249CAF824}" destId="{8D432093-32B9-4E1E-8C2B-9448933A4AE4}" srcOrd="1" destOrd="0" parTransId="{BE3C1227-708B-444C-A4C9-760B5640402D}" sibTransId="{495A5CE1-3AEA-4603-84A4-185554AC03ED}"/>
    <dgm:cxn modelId="{3DFA39BC-6B22-47B6-8046-AFA2184C156A}" srcId="{8B1BB032-706D-454E-8AA5-9DC249CAF824}" destId="{6D98D321-0D5B-40B1-BD09-EDA1DC6A24CC}" srcOrd="2" destOrd="0" parTransId="{CF8800DB-5BC7-4A6A-9773-A3CAF3C66837}" sibTransId="{04618E22-E076-41EC-9215-A1F3091429AE}"/>
    <dgm:cxn modelId="{9C1FC8C2-6EAC-46D7-8BDB-63507DDFC4CD}" type="presOf" srcId="{DD75A457-411A-45AF-8525-E1762B3F06B9}" destId="{90DB042B-CE96-4A0A-A1FB-2B8AF67C0CAE}" srcOrd="0" destOrd="0" presId="urn:microsoft.com/office/officeart/2008/layout/PictureStrips"/>
    <dgm:cxn modelId="{F0E400CE-8A5C-4B3C-A7AD-D0FC393977FA}" srcId="{8B1BB032-706D-454E-8AA5-9DC249CAF824}" destId="{DD75A457-411A-45AF-8525-E1762B3F06B9}" srcOrd="0" destOrd="0" parTransId="{D4529E79-D814-42E6-ADF7-38A486A389D3}" sibTransId="{9C96BE53-A91A-4C07-88A1-FCB45EF19312}"/>
    <dgm:cxn modelId="{C0DA60F9-D9F8-44EE-AC8E-684730EC0F82}" type="presOf" srcId="{8B1BB032-706D-454E-8AA5-9DC249CAF824}" destId="{A6356485-BF4A-4010-B53F-06365F779C03}" srcOrd="0" destOrd="0" presId="urn:microsoft.com/office/officeart/2008/layout/PictureStrips"/>
    <dgm:cxn modelId="{AD4DBD5B-C011-449A-B99C-90F283CC162C}" type="presParOf" srcId="{A6356485-BF4A-4010-B53F-06365F779C03}" destId="{E9C048A9-2731-4B2D-9B79-B17E1C77D0A9}" srcOrd="0" destOrd="0" presId="urn:microsoft.com/office/officeart/2008/layout/PictureStrips"/>
    <dgm:cxn modelId="{7441E363-8C3D-4CBD-B77D-CE05F275D3A4}" type="presParOf" srcId="{E9C048A9-2731-4B2D-9B79-B17E1C77D0A9}" destId="{90DB042B-CE96-4A0A-A1FB-2B8AF67C0CAE}" srcOrd="0" destOrd="0" presId="urn:microsoft.com/office/officeart/2008/layout/PictureStrips"/>
    <dgm:cxn modelId="{A26DD3DE-5336-46A3-B554-D1DC74C2DB5E}" type="presParOf" srcId="{E9C048A9-2731-4B2D-9B79-B17E1C77D0A9}" destId="{C6E8DD84-F338-4AA6-9229-E9872F82669F}" srcOrd="1" destOrd="0" presId="urn:microsoft.com/office/officeart/2008/layout/PictureStrips"/>
    <dgm:cxn modelId="{9A9739F7-8974-4409-872F-20EF97447AAB}" type="presParOf" srcId="{A6356485-BF4A-4010-B53F-06365F779C03}" destId="{C708ABCD-537F-4840-B7B9-799174BCC851}" srcOrd="1" destOrd="0" presId="urn:microsoft.com/office/officeart/2008/layout/PictureStrips"/>
    <dgm:cxn modelId="{5802D977-58DA-48C1-BB87-5D68C6E7F03E}" type="presParOf" srcId="{A6356485-BF4A-4010-B53F-06365F779C03}" destId="{894A6DFC-DCDC-480D-AB73-608937ACBFC2}" srcOrd="2" destOrd="0" presId="urn:microsoft.com/office/officeart/2008/layout/PictureStrips"/>
    <dgm:cxn modelId="{FFDABFB2-0801-4158-A793-26D2B05B12A4}" type="presParOf" srcId="{894A6DFC-DCDC-480D-AB73-608937ACBFC2}" destId="{DB8C59B6-AE2D-4B5C-A3FB-D30A5C8EC78A}" srcOrd="0" destOrd="0" presId="urn:microsoft.com/office/officeart/2008/layout/PictureStrips"/>
    <dgm:cxn modelId="{5754356C-3308-4A13-B30A-5CE41381C149}" type="presParOf" srcId="{894A6DFC-DCDC-480D-AB73-608937ACBFC2}" destId="{86FA019F-3664-4A26-8911-05D578308394}" srcOrd="1" destOrd="0" presId="urn:microsoft.com/office/officeart/2008/layout/PictureStrips"/>
    <dgm:cxn modelId="{209967B3-EC8D-4371-94EE-D74A65C67CCB}" type="presParOf" srcId="{A6356485-BF4A-4010-B53F-06365F779C03}" destId="{6A0C8FC9-F894-478B-B974-A5A81CCF63DD}" srcOrd="3" destOrd="0" presId="urn:microsoft.com/office/officeart/2008/layout/PictureStrips"/>
    <dgm:cxn modelId="{E8415DB6-EEED-4B33-BBC0-0EFA8DD5072C}" type="presParOf" srcId="{A6356485-BF4A-4010-B53F-06365F779C03}" destId="{CA2C0BE1-FF76-4623-87B6-BE526B44EE99}" srcOrd="4" destOrd="0" presId="urn:microsoft.com/office/officeart/2008/layout/PictureStrips"/>
    <dgm:cxn modelId="{D380C70D-2864-44C6-93DB-0912C6BAD427}" type="presParOf" srcId="{CA2C0BE1-FF76-4623-87B6-BE526B44EE99}" destId="{901B43B0-E111-4882-B420-E18762D13D3F}" srcOrd="0" destOrd="0" presId="urn:microsoft.com/office/officeart/2008/layout/PictureStrips"/>
    <dgm:cxn modelId="{238CCEA4-C1F2-43D1-97A1-58730B322E5F}" type="presParOf" srcId="{CA2C0BE1-FF76-4623-87B6-BE526B44EE99}" destId="{9EC8DAEE-F30B-4A3B-847E-173D3A579D9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3CA3E-0124-4B68-8C92-32B8D3D656E9}">
      <dsp:nvSpPr>
        <dsp:cNvPr id="0" name=""/>
        <dsp:cNvSpPr/>
      </dsp:nvSpPr>
      <dsp:spPr>
        <a:xfrm>
          <a:off x="0" y="1847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&lt;Dan&gt; To: &lt;Sergei&gt;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Sergei, the r/R and sum of cosines is constant over all orbits!</a:t>
          </a:r>
          <a:endParaRPr lang="pt-BR" sz="2000" kern="1200" dirty="0"/>
        </a:p>
      </dsp:txBody>
      <dsp:txXfrm>
        <a:off x="57101" y="58948"/>
        <a:ext cx="6898168" cy="1055512"/>
      </dsp:txXfrm>
    </dsp:sp>
    <dsp:sp modelId="{EB710F43-BF9F-4D8D-98A7-C9161C0C87F1}">
      <dsp:nvSpPr>
        <dsp:cNvPr id="0" name=""/>
        <dsp:cNvSpPr/>
      </dsp:nvSpPr>
      <dsp:spPr>
        <a:xfrm>
          <a:off x="0" y="1180421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502047"/>
                <a:satOff val="-3060"/>
                <a:lumOff val="-261"/>
                <a:alphaOff val="0"/>
                <a:tint val="98000"/>
                <a:lumMod val="110000"/>
              </a:schemeClr>
            </a:gs>
            <a:gs pos="84000">
              <a:schemeClr val="accent2">
                <a:hueOff val="502047"/>
                <a:satOff val="-3060"/>
                <a:lumOff val="-2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&lt;Sergei&gt; To: &lt;Dan&gt;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Dan,</a:t>
          </a:r>
          <a:r>
            <a:rPr lang="en-US" sz="2000" b="0" i="0" kern="1200" dirty="0"/>
            <a:t> sorry to disappoint you: this identity holds in every triangle (without relation to billiards)</a:t>
          </a:r>
          <a:endParaRPr lang="pt-BR" sz="2000" kern="1200" dirty="0"/>
        </a:p>
      </dsp:txBody>
      <dsp:txXfrm>
        <a:off x="57101" y="1237522"/>
        <a:ext cx="6898168" cy="1055512"/>
      </dsp:txXfrm>
    </dsp:sp>
    <dsp:sp modelId="{17385171-B09F-4630-B6B6-95D37B6FCEC9}">
      <dsp:nvSpPr>
        <dsp:cNvPr id="0" name=""/>
        <dsp:cNvSpPr/>
      </dsp:nvSpPr>
      <dsp:spPr>
        <a:xfrm>
          <a:off x="0" y="2358995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1004093"/>
                <a:satOff val="-6119"/>
                <a:lumOff val="-522"/>
                <a:alphaOff val="0"/>
                <a:tint val="98000"/>
                <a:lumMod val="110000"/>
              </a:schemeClr>
            </a:gs>
            <a:gs pos="84000">
              <a:schemeClr val="accent2">
                <a:hueOff val="1004093"/>
                <a:satOff val="-6119"/>
                <a:lumOff val="-522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&lt;Dan&gt; To: &lt;Sergei&gt;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Dear Sergei, we were aware of the identity. But they are both staying constant over all orbits!</a:t>
          </a:r>
        </a:p>
      </dsp:txBody>
      <dsp:txXfrm>
        <a:off x="57101" y="2416096"/>
        <a:ext cx="6898168" cy="1055512"/>
      </dsp:txXfrm>
    </dsp:sp>
    <dsp:sp modelId="{F1BEE821-0887-45A9-9DC8-3658F85FB02A}">
      <dsp:nvSpPr>
        <dsp:cNvPr id="0" name=""/>
        <dsp:cNvSpPr/>
      </dsp:nvSpPr>
      <dsp:spPr>
        <a:xfrm>
          <a:off x="0" y="3537568"/>
          <a:ext cx="7012370" cy="1169714"/>
        </a:xfrm>
        <a:prstGeom prst="roundRect">
          <a:avLst/>
        </a:prstGeom>
        <a:gradFill rotWithShape="0">
          <a:gsLst>
            <a:gs pos="0">
              <a:schemeClr val="accent2">
                <a:hueOff val="1506140"/>
                <a:satOff val="-9179"/>
                <a:lumOff val="-783"/>
                <a:alphaOff val="0"/>
                <a:tint val="98000"/>
                <a:lumMod val="110000"/>
              </a:schemeClr>
            </a:gs>
            <a:gs pos="84000">
              <a:schemeClr val="accent2">
                <a:hueOff val="1506140"/>
                <a:satOff val="-9179"/>
                <a:lumOff val="-783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From: &lt;Sergei&gt; To: &lt;Dan&gt;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Oh, I see: the claim is that for a triangular orbit the sum of cosines </a:t>
          </a:r>
          <a:r>
            <a:rPr lang="en-US" sz="2000" b="0" i="0" kern="1200" dirty="0">
              <a:solidFill>
                <a:schemeClr val="tx1"/>
              </a:solidFill>
            </a:rPr>
            <a:t>is an integral</a:t>
          </a:r>
          <a:r>
            <a:rPr lang="en-US" sz="2000" b="0" i="0" kern="1200" dirty="0"/>
            <a:t>. </a:t>
          </a:r>
          <a:r>
            <a:rPr lang="en-US" sz="2000" b="0" i="0" kern="1200" dirty="0">
              <a:solidFill>
                <a:schemeClr val="accent1">
                  <a:lumMod val="75000"/>
                </a:schemeClr>
              </a:solidFill>
            </a:rPr>
            <a:t>This is new to me</a:t>
          </a:r>
          <a:r>
            <a:rPr lang="en-US" sz="2000" b="0" i="0" kern="1200" dirty="0"/>
            <a:t>.</a:t>
          </a:r>
          <a:br>
            <a:rPr lang="en-US" sz="2000" kern="1200" dirty="0"/>
          </a:br>
          <a:endParaRPr lang="en-US" sz="2000" kern="1200" dirty="0"/>
        </a:p>
      </dsp:txBody>
      <dsp:txXfrm>
        <a:off x="57101" y="3594669"/>
        <a:ext cx="6898168" cy="1055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D761F-D4AC-4256-BF16-8485D9497829}">
      <dsp:nvSpPr>
        <dsp:cNvPr id="0" name=""/>
        <dsp:cNvSpPr/>
      </dsp:nvSpPr>
      <dsp:spPr>
        <a:xfrm>
          <a:off x="0" y="2932"/>
          <a:ext cx="7368978" cy="3972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N=3: Triangle</a:t>
          </a:r>
          <a:endParaRPr lang="pt-BR" sz="2400" kern="1200" dirty="0"/>
        </a:p>
      </dsp:txBody>
      <dsp:txXfrm>
        <a:off x="19391" y="22323"/>
        <a:ext cx="7330196" cy="358446"/>
      </dsp:txXfrm>
    </dsp:sp>
    <dsp:sp modelId="{2AA71EB0-3104-4FA6-8D33-FD6D87EA565B}">
      <dsp:nvSpPr>
        <dsp:cNvPr id="0" name=""/>
        <dsp:cNvSpPr/>
      </dsp:nvSpPr>
      <dsp:spPr>
        <a:xfrm>
          <a:off x="0" y="400161"/>
          <a:ext cx="7368978" cy="767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r/R = constant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r/R = 1+cosA+cosB+cosC</a:t>
          </a:r>
          <a:endParaRPr lang="pt-BR" sz="2400" kern="1200" dirty="0"/>
        </a:p>
      </dsp:txBody>
      <dsp:txXfrm>
        <a:off x="0" y="400161"/>
        <a:ext cx="7368978" cy="767808"/>
      </dsp:txXfrm>
    </dsp:sp>
    <dsp:sp modelId="{0F26E2A8-812C-4B8F-A9F2-9C947F716E99}">
      <dsp:nvSpPr>
        <dsp:cNvPr id="0" name=""/>
        <dsp:cNvSpPr/>
      </dsp:nvSpPr>
      <dsp:spPr>
        <a:xfrm>
          <a:off x="0" y="1167970"/>
          <a:ext cx="7368978" cy="3972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N=4: Parallelogram</a:t>
          </a:r>
          <a:endParaRPr lang="pt-BR" sz="2400" kern="1200" dirty="0"/>
        </a:p>
      </dsp:txBody>
      <dsp:txXfrm>
        <a:off x="19391" y="1187361"/>
        <a:ext cx="7330196" cy="358446"/>
      </dsp:txXfrm>
    </dsp:sp>
    <dsp:sp modelId="{EBE5311F-00E1-4AA2-AD17-1919047A0729}">
      <dsp:nvSpPr>
        <dsp:cNvPr id="0" name=""/>
        <dsp:cNvSpPr/>
      </dsp:nvSpPr>
      <dsp:spPr>
        <a:xfrm>
          <a:off x="0" y="1565199"/>
          <a:ext cx="7368978" cy="111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Consecutive angles supplementary:</a:t>
          </a:r>
          <a:endParaRPr lang="pt-BR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400" kern="1200" dirty="0"/>
            <a:t>	</a:t>
          </a:r>
          <a:r>
            <a:rPr lang="en-US" sz="2400" kern="1200" dirty="0" err="1"/>
            <a:t>cosA</a:t>
          </a:r>
          <a:r>
            <a:rPr lang="en-US" sz="2400" kern="1200" dirty="0"/>
            <a:t>=-</a:t>
          </a:r>
          <a:r>
            <a:rPr lang="en-US" sz="2400" kern="1200" dirty="0" err="1"/>
            <a:t>cosB</a:t>
          </a:r>
          <a:r>
            <a:rPr lang="en-US" sz="2400" kern="1200" dirty="0"/>
            <a:t>,    </a:t>
          </a:r>
          <a:r>
            <a:rPr lang="en-US" sz="2400" kern="1200" dirty="0" err="1"/>
            <a:t>cosC</a:t>
          </a:r>
          <a:r>
            <a:rPr lang="en-US" sz="2400" kern="1200" dirty="0"/>
            <a:t>=-</a:t>
          </a:r>
          <a:r>
            <a:rPr lang="en-US" sz="2400" kern="1200" dirty="0" err="1"/>
            <a:t>cosD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So: </a:t>
          </a:r>
          <a:r>
            <a:rPr lang="en-US" sz="2400" kern="1200" dirty="0" err="1"/>
            <a:t>cosA+cosB+cosC+cosD</a:t>
          </a:r>
          <a:r>
            <a:rPr lang="en-US" sz="2400" kern="1200" dirty="0"/>
            <a:t>=0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Conserves cosine “sum”</a:t>
          </a:r>
          <a:endParaRPr lang="pt-BR" sz="2400" kern="1200" dirty="0"/>
        </a:p>
      </dsp:txBody>
      <dsp:txXfrm>
        <a:off x="0" y="1565199"/>
        <a:ext cx="7368978" cy="1112750"/>
      </dsp:txXfrm>
    </dsp:sp>
    <dsp:sp modelId="{F382A419-1E44-45A7-80FD-6E9098A6058A}">
      <dsp:nvSpPr>
        <dsp:cNvPr id="0" name=""/>
        <dsp:cNvSpPr/>
      </dsp:nvSpPr>
      <dsp:spPr>
        <a:xfrm>
          <a:off x="0" y="2677949"/>
          <a:ext cx="7368978" cy="3972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N=5: Pentagon</a:t>
          </a:r>
          <a:endParaRPr lang="pt-BR" sz="2400" kern="1200" dirty="0"/>
        </a:p>
      </dsp:txBody>
      <dsp:txXfrm>
        <a:off x="19391" y="2697340"/>
        <a:ext cx="7330196" cy="358446"/>
      </dsp:txXfrm>
    </dsp:sp>
    <dsp:sp modelId="{F1E4824B-5CA3-4E2B-A668-AB2E64EEE64F}">
      <dsp:nvSpPr>
        <dsp:cNvPr id="0" name=""/>
        <dsp:cNvSpPr/>
      </dsp:nvSpPr>
      <dsp:spPr>
        <a:xfrm>
          <a:off x="0" y="3075178"/>
          <a:ext cx="7368978" cy="55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65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Dan: Could it work?</a:t>
          </a:r>
          <a:endParaRPr lang="pt-BR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Jair: Try it!!!</a:t>
          </a:r>
          <a:endParaRPr lang="pt-BR" sz="2400" kern="1200" dirty="0"/>
        </a:p>
      </dsp:txBody>
      <dsp:txXfrm>
        <a:off x="0" y="3075178"/>
        <a:ext cx="7368978" cy="556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68CEF-F2E2-49F3-A741-6C445CAC03D9}">
      <dsp:nvSpPr>
        <dsp:cNvPr id="0" name=""/>
        <dsp:cNvSpPr/>
      </dsp:nvSpPr>
      <dsp:spPr>
        <a:xfrm>
          <a:off x="600792" y="596391"/>
          <a:ext cx="1449891" cy="144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A3377-9B6E-45E3-A4E0-F3F4ED16E1E9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95301-E037-482F-A65C-F84CCFBA7F23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Curiosity</a:t>
          </a:r>
          <a:endParaRPr lang="pt-BR" sz="2100" kern="1200" dirty="0"/>
        </a:p>
      </dsp:txBody>
      <dsp:txXfrm>
        <a:off x="137302" y="2497889"/>
        <a:ext cx="2376871" cy="720000"/>
      </dsp:txXfrm>
    </dsp:sp>
    <dsp:sp modelId="{F88C95A2-2FF5-4FDE-8268-1BF9571876AC}">
      <dsp:nvSpPr>
        <dsp:cNvPr id="0" name=""/>
        <dsp:cNvSpPr/>
      </dsp:nvSpPr>
      <dsp:spPr>
        <a:xfrm>
          <a:off x="3393616" y="596391"/>
          <a:ext cx="1449891" cy="14498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0468E-48D1-4603-BD55-94CB73B4685E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2DFFE-4D97-44F4-B1D3-18C9FA01237A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Experimentation</a:t>
          </a:r>
          <a:endParaRPr lang="pt-BR" sz="2100" kern="1200"/>
        </a:p>
      </dsp:txBody>
      <dsp:txXfrm>
        <a:off x="2930126" y="2497889"/>
        <a:ext cx="2376871" cy="720000"/>
      </dsp:txXfrm>
    </dsp:sp>
    <dsp:sp modelId="{F5230E2F-4202-4A85-A734-531A4CCFC18D}">
      <dsp:nvSpPr>
        <dsp:cNvPr id="0" name=""/>
        <dsp:cNvSpPr/>
      </dsp:nvSpPr>
      <dsp:spPr>
        <a:xfrm>
          <a:off x="6186441" y="596391"/>
          <a:ext cx="1449891" cy="14498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8DBC2A-0991-4717-A8EC-93414FF8CE84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F330B-7CBD-42C8-AE2C-7762B9AE3265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Learning</a:t>
          </a:r>
          <a:endParaRPr lang="pt-BR" sz="2100" kern="1200"/>
        </a:p>
      </dsp:txBody>
      <dsp:txXfrm>
        <a:off x="5722951" y="2497889"/>
        <a:ext cx="2376871" cy="720000"/>
      </dsp:txXfrm>
    </dsp:sp>
    <dsp:sp modelId="{72D312DE-2FBA-4694-81C8-693BAEF97D87}">
      <dsp:nvSpPr>
        <dsp:cNvPr id="0" name=""/>
        <dsp:cNvSpPr/>
      </dsp:nvSpPr>
      <dsp:spPr>
        <a:xfrm>
          <a:off x="8979265" y="596391"/>
          <a:ext cx="1449891" cy="14498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BD266-6677-48F9-9653-2D433A8F8118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52E00-C792-4773-88D8-E81D69463057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(re)Discovering</a:t>
          </a:r>
          <a:endParaRPr lang="pt-BR" sz="2100" kern="1200" dirty="0"/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B042B-CE96-4A0A-A1FB-2B8AF67C0CAE}">
      <dsp:nvSpPr>
        <dsp:cNvPr id="0" name=""/>
        <dsp:cNvSpPr/>
      </dsp:nvSpPr>
      <dsp:spPr>
        <a:xfrm>
          <a:off x="2075482" y="388721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a very nice fact. I did not know it before. Theorems of this type can be seen by analyzing a projective Poncelet picture. --Arseniy </a:t>
          </a:r>
          <a:r>
            <a:rPr lang="en-US" sz="1800" kern="1200" dirty="0" err="1"/>
            <a:t>Akopyan</a:t>
          </a:r>
          <a:r>
            <a:rPr lang="en-US" sz="1800" kern="1200" dirty="0"/>
            <a:t>, July 13, 2019</a:t>
          </a:r>
          <a:endParaRPr lang="pt-BR" sz="1800" kern="1200" dirty="0"/>
        </a:p>
      </dsp:txBody>
      <dsp:txXfrm>
        <a:off x="2075482" y="388721"/>
        <a:ext cx="4868335" cy="1521354"/>
      </dsp:txXfrm>
    </dsp:sp>
    <dsp:sp modelId="{C6E8DD84-F338-4AA6-9229-E9872F82669F}">
      <dsp:nvSpPr>
        <dsp:cNvPr id="0" name=""/>
        <dsp:cNvSpPr/>
      </dsp:nvSpPr>
      <dsp:spPr>
        <a:xfrm>
          <a:off x="1872635" y="168970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C59B6-AE2D-4B5C-A3FB-D30A5C8EC78A}">
      <dsp:nvSpPr>
        <dsp:cNvPr id="0" name=""/>
        <dsp:cNvSpPr/>
      </dsp:nvSpPr>
      <dsp:spPr>
        <a:xfrm>
          <a:off x="2075482" y="2303938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 didn’t know this fact, and I don’t know whether it’s new. </a:t>
          </a:r>
          <a:r>
            <a:rPr lang="en-US" sz="1800" kern="1200" dirty="0">
              <a:highlight>
                <a:srgbClr val="FFFF00"/>
              </a:highlight>
            </a:rPr>
            <a:t>However, here is an easy proof.  </a:t>
          </a:r>
          <a:r>
            <a:rPr lang="en-US" sz="1800" kern="1200" dirty="0"/>
            <a:t>--Sergei, July 13, 2019</a:t>
          </a:r>
          <a:endParaRPr lang="pt-BR" sz="1800" kern="1200" dirty="0"/>
        </a:p>
      </dsp:txBody>
      <dsp:txXfrm>
        <a:off x="2075482" y="2303938"/>
        <a:ext cx="4868335" cy="1521354"/>
      </dsp:txXfrm>
    </dsp:sp>
    <dsp:sp modelId="{86FA019F-3664-4A26-8911-05D578308394}">
      <dsp:nvSpPr>
        <dsp:cNvPr id="0" name=""/>
        <dsp:cNvSpPr/>
      </dsp:nvSpPr>
      <dsp:spPr>
        <a:xfrm>
          <a:off x="1872635" y="2084187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B43B0-E111-4882-B420-E18762D13D3F}">
      <dsp:nvSpPr>
        <dsp:cNvPr id="0" name=""/>
        <dsp:cNvSpPr/>
      </dsp:nvSpPr>
      <dsp:spPr>
        <a:xfrm>
          <a:off x="2075482" y="4219155"/>
          <a:ext cx="4868335" cy="152135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0464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new phenomenon doesn't seem to follow from the Poncelet Grid [...] I don't really see how to prove this circle result right away. </a:t>
          </a: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--Richard, July 16, 2019</a:t>
          </a:r>
          <a:endParaRPr lang="pt-BR" sz="18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2075482" y="4219155"/>
        <a:ext cx="4868335" cy="1521354"/>
      </dsp:txXfrm>
    </dsp:sp>
    <dsp:sp modelId="{9EC8DAEE-F30B-4A3B-847E-173D3A579D9D}">
      <dsp:nvSpPr>
        <dsp:cNvPr id="0" name=""/>
        <dsp:cNvSpPr/>
      </dsp:nvSpPr>
      <dsp:spPr>
        <a:xfrm>
          <a:off x="1872635" y="3999404"/>
          <a:ext cx="1064948" cy="1597422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335332-80D3-4970-9702-FC3007C1E9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62691-ED7B-457C-9758-16D099830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00AB7-7F38-47B1-9681-42DC8EDC16EC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AC001-D62B-477A-9065-75CA09FBF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9F3AB-C724-42EC-B389-5D4C2BE075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62025-559F-4C6C-9242-C7101104A9F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904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016B8-911F-4DE6-A530-F6F838279F60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CC5F6-3BDE-4D7D-9B30-105D94600E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51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3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590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36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CCC5F6-3BDE-4D7D-9B30-105D94600E77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1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C9692-2684-46DE-8E1E-ECA4BE0CA77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34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01D0-E72A-47BF-8E5B-5D59E56B43B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6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23AC2-E762-4FF3-80C4-5B484ED3229F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9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FE17B-E322-42EB-A1BD-DC15D1437C7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8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FB2C-E96F-4B2F-83BB-C4876E10AEF7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9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E7ED-B638-4C95-AAA6-7AE54AC26C2E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5BB5-7D1B-41C1-BEAB-F209E5CBB38D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5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C02B-1287-4CDD-9D71-BAAC0A47DDEA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C0E8-FC30-47B5-A511-658227D6EF8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2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8A353E1F-61D6-46C0-A727-D8C501BF3BD6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7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7D3E6-DBEA-47D2-831F-013BCDAE6390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D2271E-313D-47D6-82F6-6EE60C16B678}" type="datetime1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7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SvAtvD6AMLo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2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59.jpg"/><Relationship Id="rId4" Type="http://schemas.openxmlformats.org/officeDocument/2006/relationships/image" Target="../media/image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17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cloud.com/objects/user-abf31092-d7c1-4e49-8701-dc65d547b021/circumbilliard%20and%20anticomplementary" TargetMode="External"/><Relationship Id="rId2" Type="http://schemas.openxmlformats.org/officeDocument/2006/relationships/hyperlink" Target="https://youtu.be/vSCnorIJ2X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cloud.com/objects/user-abf31092-d7c1-4e49-8701-dc65d547b021/pentagram%20N=5" TargetMode="External"/><Relationship Id="rId2" Type="http://schemas.openxmlformats.org/officeDocument/2006/relationships/hyperlink" Target="https://youtu.be/ECe4DptduJ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gi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hyperlink" Target="http://demonstrations.wolfram.com/DynamicBilliardsInEllipse/" TargetMode="Externa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e0a4/4c62befebf56472cda62589dacbc404f8710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607.00179v1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7.11903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math.psu.edu/tabachni/prints/Poncelet5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faculty.evansville.edu/ck6/encyclopedia/ETC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MRtH6lZ0DSo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tMrBqfRBYi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8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0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rOSI8d8qDc" TargetMode="External"/><Relationship Id="rId2" Type="http://schemas.openxmlformats.org/officeDocument/2006/relationships/hyperlink" Target="https://youtu.be/ACinCf-D_O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youtu.be/nMGheF5t1b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6.png"/><Relationship Id="rId4" Type="http://schemas.openxmlformats.org/officeDocument/2006/relationships/image" Target="../media/image9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youtu.be/nMGheF5t1b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20.png"/><Relationship Id="rId7" Type="http://schemas.openxmlformats.org/officeDocument/2006/relationships/image" Target="../media/image8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65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youtu.be/EFeINGIDFr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wolframcloud.com/objects/user-abf31092-d7c1-4e49-8701-dc65d547b021/triangle%20in%20elliptic%20billiard%20v1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3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gif"/><Relationship Id="rId11" Type="http://schemas.openxmlformats.org/officeDocument/2006/relationships/image" Target="../media/image74.jpe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A7mPzrNJHkA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dan-reznik.github.io/Elliptical-Billiards-Triangular-Orbits/" TargetMode="Externa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lliptical-Billiards-Triangular-Orbits/#4_media_by_the_authors" TargetMode="Externa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52.png"/><Relationship Id="rId4" Type="http://schemas.openxmlformats.org/officeDocument/2006/relationships/image" Target="../media/image55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Xdg7tUl8lc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dan-reznik.github.io/Elliptical-Billiards-Triangular-Orbits/loci_6tri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GvCQbYqJyI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hyperlink" Target="http://mathworld.wolfram.com/CosineCircle.html" TargetMode="Externa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rOSI8d8qDc" TargetMode="External"/><Relationship Id="rId2" Type="http://schemas.openxmlformats.org/officeDocument/2006/relationships/hyperlink" Target="https://youtu.be/ACinCf-D_Ok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hyperlink" Target="https://www.youtube.com/watch?v=ECo1hTCVuD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youtu.be/dINE4aH1cv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gi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xU6T7hQMzs" TargetMode="External"/><Relationship Id="rId2" Type="http://schemas.openxmlformats.org/officeDocument/2006/relationships/hyperlink" Target="https://www.youtube.com/watch?v=BBsyM7RnswA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jp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JP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C8D0C-2911-4C7B-95E0-D6D28FE43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6"/>
            <a:ext cx="3511233" cy="233670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Adventures with triangles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 BILLIARDS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B63EA-95AF-4F9A-B201-C6E8424C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577" y="4385218"/>
            <a:ext cx="3511233" cy="190925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Dan S. Reznik</a:t>
            </a:r>
          </a:p>
          <a:p>
            <a:pPr>
              <a:lnSpc>
                <a:spcPct val="90000"/>
              </a:lnSpc>
            </a:pPr>
            <a:r>
              <a:rPr lang="en-US" dirty="0"/>
              <a:t>RONALDO GARCIA</a:t>
            </a:r>
          </a:p>
          <a:p>
            <a:pPr>
              <a:lnSpc>
                <a:spcPct val="90000"/>
              </a:lnSpc>
            </a:pPr>
            <a:r>
              <a:rPr lang="en-US" dirty="0"/>
              <a:t>JAIR KOILLER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IMPA, Rio de Janeiro, July 29</a:t>
            </a:r>
            <a:r>
              <a:rPr lang="en-US" sz="1200" baseline="30000" dirty="0"/>
              <a:t>th</a:t>
            </a:r>
            <a:r>
              <a:rPr lang="en-US" sz="1200" dirty="0"/>
              <a:t>, 2019</a:t>
            </a:r>
            <a:endParaRPr lang="pt-BR" sz="1200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F56DDCD-E9C1-4D57-AF7B-E357B8C7D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8" r="3149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4100A-7A78-46C4-9E2F-33031C6B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FCE18-984B-463C-A37A-B3B6296E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4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EDC5E-E15C-4D47-A5B4-835B443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 Self-intersecting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72BCF39-1DB4-44F1-A4E9-FB40C3118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9" r="-2" b="561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1727C-748F-4507-A7E4-2235C770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D5674-8D1C-452F-93C1-BC895396A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1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B6B3AB-1636-4B59-8FC9-384DCC12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ELLIPse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DD445-F2FB-45DA-AFA9-D37B2C0C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100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06496-705B-4130-858B-849BB2D1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A25D2C-7F31-406E-851D-40BE5C305415}"/>
              </a:ext>
            </a:extLst>
          </p:cNvPr>
          <p:cNvGrpSpPr/>
          <p:nvPr/>
        </p:nvGrpSpPr>
        <p:grpSpPr>
          <a:xfrm>
            <a:off x="4480914" y="696086"/>
            <a:ext cx="7374444" cy="5054168"/>
            <a:chOff x="3725735" y="1073677"/>
            <a:chExt cx="7374444" cy="5054168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C214DA0-6256-4714-9F05-EE3EC2B2E997}"/>
                </a:ext>
              </a:extLst>
            </p:cNvPr>
            <p:cNvSpPr/>
            <p:nvPr/>
          </p:nvSpPr>
          <p:spPr>
            <a:xfrm>
              <a:off x="4026340" y="1575120"/>
              <a:ext cx="6963943" cy="4392313"/>
            </a:xfrm>
            <a:prstGeom prst="arc">
              <a:avLst>
                <a:gd name="adj1" fmla="val 9940216"/>
                <a:gd name="adj2" fmla="val 9881623"/>
              </a:avLst>
            </a:prstGeom>
            <a:ln>
              <a:solidFill>
                <a:srgbClr val="0070C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AC9050D-CA86-48B0-8054-0D8F335B5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5735" y="3771276"/>
              <a:ext cx="7374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121BCA-4DFF-4F86-9DC8-0E0FCE26DC58}"/>
                </a:ext>
              </a:extLst>
            </p:cNvPr>
            <p:cNvCxnSpPr>
              <a:cxnSpLocks/>
            </p:cNvCxnSpPr>
            <p:nvPr/>
          </p:nvCxnSpPr>
          <p:spPr>
            <a:xfrm>
              <a:off x="7465325" y="1314734"/>
              <a:ext cx="42986" cy="481311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BFB9F3-1325-484A-8054-C625A378FE24}"/>
                    </a:ext>
                  </a:extLst>
                </p:cNvPr>
                <p:cNvSpPr txBox="1"/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6BFB9F3-1325-484A-8054-C625A378F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177560-CBF4-4B00-994E-D4CFA7D73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160" y="1580951"/>
              <a:ext cx="65839" cy="69808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5E29BF-390E-4BCB-A470-3F78BF9882E7}"/>
                    </a:ext>
                  </a:extLst>
                </p:cNvPr>
                <p:cNvSpPr txBox="1"/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)=−2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55E29BF-390E-4BCB-A470-3F78BF9882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E3DBFD-61CF-401C-BD49-355BFFC28108}"/>
                    </a:ext>
                  </a:extLst>
                </p:cNvPr>
                <p:cNvSpPr txBox="1"/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E3DBFD-61CF-401C-BD49-355BFFC28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192290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4E2DE-9194-4BB7-90A1-96E85C31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FBA1-61E5-48B0-BA65-08EDF171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101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B2D979-069A-49A0-B514-09626AA3467B}"/>
              </a:ext>
            </a:extLst>
          </p:cNvPr>
          <p:cNvGrpSpPr/>
          <p:nvPr/>
        </p:nvGrpSpPr>
        <p:grpSpPr>
          <a:xfrm>
            <a:off x="586490" y="2213692"/>
            <a:ext cx="11313802" cy="3367526"/>
            <a:chOff x="586490" y="2564563"/>
            <a:chExt cx="11313802" cy="33675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9BC695-E34B-4174-802D-506B65F96858}"/>
                </a:ext>
              </a:extLst>
            </p:cNvPr>
            <p:cNvSpPr/>
            <p:nvPr/>
          </p:nvSpPr>
          <p:spPr>
            <a:xfrm>
              <a:off x="788454" y="4731760"/>
              <a:ext cx="13388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Monge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</a:rPr>
                <a:t>1746–1818</a:t>
              </a:r>
              <a:endParaRPr lang="pt-BR" dirty="0">
                <a:latin typeface="Arial" panose="020B0604020202020204" pitchFamily="34" charset="0"/>
              </a:endParaRPr>
            </a:p>
          </p:txBody>
        </p:sp>
        <p:pic>
          <p:nvPicPr>
            <p:cNvPr id="9" name="Picture 2" descr="Jean-Victor Poncelet">
              <a:extLst>
                <a:ext uri="{FF2B5EF4-FFF2-40B4-BE49-F238E27FC236}">
                  <a16:creationId xmlns:a16="http://schemas.microsoft.com/office/drawing/2014/main" id="{7A029281-4DAB-4F08-8563-38397AFB66F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12804" r="9043" b="7031"/>
            <a:stretch/>
          </p:blipFill>
          <p:spPr bwMode="auto">
            <a:xfrm>
              <a:off x="2541288" y="2660848"/>
              <a:ext cx="1851789" cy="1920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F4D033-A064-4DE8-AA34-6195DE173D36}"/>
                </a:ext>
              </a:extLst>
            </p:cNvPr>
            <p:cNvSpPr/>
            <p:nvPr/>
          </p:nvSpPr>
          <p:spPr>
            <a:xfrm>
              <a:off x="2781336" y="4731760"/>
              <a:ext cx="134748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</a:rPr>
                <a:t>Jean-Victor</a:t>
              </a:r>
            </a:p>
            <a:p>
              <a:pPr algn="ctr"/>
              <a:r>
                <a:rPr lang="pt-BR" b="1" dirty="0" err="1">
                  <a:latin typeface="Arial" panose="020B0604020202020204" pitchFamily="34" charset="0"/>
                </a:rPr>
                <a:t>Poncelet</a:t>
              </a:r>
              <a:endParaRPr lang="pt-BR" b="1" dirty="0">
                <a:latin typeface="Arial" panose="020B0604020202020204" pitchFamily="34" charset="0"/>
              </a:endParaRPr>
            </a:p>
            <a:p>
              <a:pPr algn="ctr"/>
              <a:r>
                <a:rPr lang="pt-BR" dirty="0">
                  <a:latin typeface="Arial" panose="020B0604020202020204" pitchFamily="34" charset="0"/>
                </a:rPr>
                <a:t>1788–1867</a:t>
              </a:r>
            </a:p>
          </p:txBody>
        </p:sp>
        <p:pic>
          <p:nvPicPr>
            <p:cNvPr id="12" name="Picture 11" descr="A drawing of a person&#10;&#10;Description automatically generated">
              <a:extLst>
                <a:ext uri="{FF2B5EF4-FFF2-40B4-BE49-F238E27FC236}">
                  <a16:creationId xmlns:a16="http://schemas.microsoft.com/office/drawing/2014/main" id="{D56A14AF-F7E2-4558-9E4C-A29A34461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506"/>
            <a:stretch/>
          </p:blipFill>
          <p:spPr>
            <a:xfrm>
              <a:off x="4605119" y="2591035"/>
              <a:ext cx="1652242" cy="18636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FC5CCA-D13A-41B4-9FE3-7391DC840888}"/>
                </a:ext>
              </a:extLst>
            </p:cNvPr>
            <p:cNvSpPr txBox="1"/>
            <p:nvPr/>
          </p:nvSpPr>
          <p:spPr>
            <a:xfrm>
              <a:off x="4587776" y="4731760"/>
              <a:ext cx="150554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pt-BR"/>
              </a:defPPr>
              <a:lvl1pPr algn="ctr">
                <a:defRPr>
                  <a:latin typeface="Arial" panose="020B0604020202020204" pitchFamily="34" charset="0"/>
                </a:defRPr>
              </a:lvl1pPr>
            </a:lstStyle>
            <a:p>
              <a:r>
                <a:rPr lang="pt-BR" dirty="0"/>
                <a:t>Karl Wilhelm</a:t>
              </a:r>
            </a:p>
            <a:p>
              <a:r>
                <a:rPr lang="pt-BR" b="1" dirty="0" err="1"/>
                <a:t>Feuerbach</a:t>
              </a:r>
              <a:endParaRPr lang="pt-BR" b="1" dirty="0"/>
            </a:p>
            <a:p>
              <a:r>
                <a:rPr lang="pt-BR" dirty="0"/>
                <a:t>1800–1834</a:t>
              </a:r>
            </a:p>
            <a:p>
              <a:endParaRPr lang="pt-BR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CF7ADD0-9538-4CA8-AA44-4ACE5C5C3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55"/>
            <a:stretch/>
          </p:blipFill>
          <p:spPr>
            <a:xfrm>
              <a:off x="8316432" y="2572963"/>
              <a:ext cx="1686159" cy="188175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DD9F05-16A5-4727-9553-30F82A7FFE22}"/>
                </a:ext>
              </a:extLst>
            </p:cNvPr>
            <p:cNvSpPr/>
            <p:nvPr/>
          </p:nvSpPr>
          <p:spPr>
            <a:xfrm>
              <a:off x="8329796" y="4731760"/>
              <a:ext cx="165943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Ferdinand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Joachimsthal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1818</a:t>
              </a:r>
              <a:r>
                <a:rPr lang="pt-BR" dirty="0">
                  <a:latin typeface="Arial" panose="020B0604020202020204" pitchFamily="34" charset="0"/>
                </a:rPr>
                <a:t>–</a:t>
              </a:r>
              <a:r>
                <a:rPr lang="de-DE" dirty="0">
                  <a:latin typeface="Arial" panose="020B0604020202020204" pitchFamily="34" charset="0"/>
                </a:rPr>
                <a:t>1861</a:t>
              </a:r>
            </a:p>
          </p:txBody>
        </p:sp>
        <p:pic>
          <p:nvPicPr>
            <p:cNvPr id="18" name="Picture 17" descr="A black and white photo of a person&#10;&#10;Description automatically generated">
              <a:extLst>
                <a:ext uri="{FF2B5EF4-FFF2-40B4-BE49-F238E27FC236}">
                  <a16:creationId xmlns:a16="http://schemas.microsoft.com/office/drawing/2014/main" id="{40719606-6206-4E9F-994C-92E97348C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5" t="5637" r="8710" b="18393"/>
            <a:stretch/>
          </p:blipFill>
          <p:spPr>
            <a:xfrm>
              <a:off x="6469403" y="2564563"/>
              <a:ext cx="1634987" cy="189015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C8124A-D15B-4886-B90D-8C957DEE81FD}"/>
                </a:ext>
              </a:extLst>
            </p:cNvPr>
            <p:cNvSpPr/>
            <p:nvPr/>
          </p:nvSpPr>
          <p:spPr>
            <a:xfrm>
              <a:off x="6310755" y="4731760"/>
              <a:ext cx="2005677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Christian Heinrich</a:t>
              </a:r>
            </a:p>
            <a:p>
              <a:pPr algn="ctr"/>
              <a:r>
                <a:rPr lang="de-DE" b="1" dirty="0">
                  <a:latin typeface="Arial" panose="020B0604020202020204" pitchFamily="34" charset="0"/>
                </a:rPr>
                <a:t>von</a:t>
              </a:r>
              <a:r>
                <a:rPr lang="de-DE" dirty="0">
                  <a:latin typeface="Arial" panose="020B0604020202020204" pitchFamily="34" charset="0"/>
                </a:rPr>
                <a:t> </a:t>
              </a:r>
              <a:r>
                <a:rPr lang="de-DE" b="1" dirty="0">
                  <a:latin typeface="Arial" panose="020B0604020202020204" pitchFamily="34" charset="0"/>
                </a:rPr>
                <a:t>Nagel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1803–1882</a:t>
              </a:r>
              <a:endParaRPr lang="pt-BR" dirty="0"/>
            </a:p>
          </p:txBody>
        </p:sp>
        <p:pic>
          <p:nvPicPr>
            <p:cNvPr id="21" name="Picture 2" descr="Image result for jean gaston darboux">
              <a:extLst>
                <a:ext uri="{FF2B5EF4-FFF2-40B4-BE49-F238E27FC236}">
                  <a16:creationId xmlns:a16="http://schemas.microsoft.com/office/drawing/2014/main" id="{4C064197-6B59-42F0-931D-D11571686D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77"/>
            <a:stretch/>
          </p:blipFill>
          <p:spPr bwMode="auto">
            <a:xfrm>
              <a:off x="10214633" y="2564563"/>
              <a:ext cx="1685659" cy="1920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1473FE-FF44-46BE-8E10-45B4F304E95D}"/>
                </a:ext>
              </a:extLst>
            </p:cNvPr>
            <p:cNvSpPr txBox="1"/>
            <p:nvPr/>
          </p:nvSpPr>
          <p:spPr>
            <a:xfrm>
              <a:off x="10304692" y="4731760"/>
              <a:ext cx="1505540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pt-BR"/>
              </a:defPPr>
              <a:lvl1pPr algn="ctr">
                <a:defRPr>
                  <a:latin typeface="Arial" panose="020B0604020202020204" pitchFamily="34" charset="0"/>
                </a:defRPr>
              </a:lvl1pPr>
            </a:lstStyle>
            <a:p>
              <a:r>
                <a:rPr lang="pt-BR" dirty="0"/>
                <a:t>Jean-Gaston</a:t>
              </a:r>
            </a:p>
            <a:p>
              <a:r>
                <a:rPr lang="pt-BR" b="1" dirty="0" err="1"/>
                <a:t>Darboux</a:t>
              </a:r>
              <a:endParaRPr lang="pt-BR" b="1" dirty="0"/>
            </a:p>
            <a:p>
              <a:r>
                <a:rPr lang="pt-BR" dirty="0"/>
                <a:t>1842–1917</a:t>
              </a:r>
            </a:p>
            <a:p>
              <a:endParaRPr lang="pt-BR" dirty="0"/>
            </a:p>
          </p:txBody>
        </p:sp>
        <p:pic>
          <p:nvPicPr>
            <p:cNvPr id="23" name="Picture 2" descr="Image result for monge mathematician">
              <a:extLst>
                <a:ext uri="{FF2B5EF4-FFF2-40B4-BE49-F238E27FC236}">
                  <a16:creationId xmlns:a16="http://schemas.microsoft.com/office/drawing/2014/main" id="{9D2AE474-BDEB-4933-A0AB-197545226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9" t="2779" r="6255" b="13805"/>
            <a:stretch/>
          </p:blipFill>
          <p:spPr bwMode="auto">
            <a:xfrm>
              <a:off x="586490" y="2732995"/>
              <a:ext cx="1742756" cy="1776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66082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D4CF45-536B-4587-AB24-0E50C63569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906" y="702155"/>
                <a:ext cx="4692620" cy="8449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Proof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/>
                  <a:t> constancy</a:t>
                </a:r>
                <a:endParaRPr lang="pt-BR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D4CF45-536B-4587-AB24-0E50C6356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906" y="702155"/>
                <a:ext cx="4692620" cy="844933"/>
              </a:xfrm>
              <a:blipFill>
                <a:blip r:embed="rId2"/>
                <a:stretch>
                  <a:fillRect l="-2597" b="-9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D73DA-FB24-4360-9BF1-FE56F8B23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253129"/>
                <a:ext cx="6412090" cy="2429919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 err="1"/>
                  <a:t>Incenter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locus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elliptic</a:t>
                </a:r>
                <a:r>
                  <a:rPr lang="pt-BR" sz="2400" dirty="0"/>
                  <a:t> [Prof. </a:t>
                </a:r>
                <a:r>
                  <a:rPr lang="pt-BR" sz="2400" dirty="0" err="1"/>
                  <a:t>Romaskevich</a:t>
                </a:r>
                <a:r>
                  <a:rPr lang="pt-BR" sz="2400" dirty="0"/>
                  <a:t>]</a:t>
                </a:r>
              </a:p>
              <a:p>
                <a:r>
                  <a:rPr lang="pt-BR" sz="2400" dirty="0" err="1"/>
                  <a:t>Area</a:t>
                </a:r>
                <a:r>
                  <a:rPr lang="pt-BR" sz="2400" dirty="0"/>
                  <a:t> </a:t>
                </a:r>
                <a:r>
                  <a:rPr lang="pt-BR" sz="2400" dirty="0" err="1"/>
                  <a:t>ratio</a:t>
                </a:r>
                <a:r>
                  <a:rPr lang="pt-BR" sz="2400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pt-BR" sz="2400" dirty="0"/>
                  <a:t>  [Prof. Garcia]</a:t>
                </a:r>
              </a:p>
              <a:p>
                <a:r>
                  <a:rPr lang="pt-BR" sz="2400" dirty="0"/>
                  <a:t>Both are </a:t>
                </a:r>
                <a:r>
                  <a:rPr lang="pt-BR" sz="2400" dirty="0" err="1"/>
                  <a:t>stationary</a:t>
                </a:r>
                <a:r>
                  <a:rPr lang="pt-BR" sz="2400" dirty="0"/>
                  <a:t> =&gt; r/R </a:t>
                </a:r>
                <a:r>
                  <a:rPr lang="pt-BR" sz="2400" dirty="0" err="1"/>
                  <a:t>constant</a:t>
                </a:r>
                <a:r>
                  <a:rPr lang="pt-BR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9D73DA-FB24-4360-9BF1-FE56F8B23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253129"/>
                <a:ext cx="6412090" cy="2429919"/>
              </a:xfrm>
              <a:blipFill>
                <a:blip r:embed="rId3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64B7F-6B75-40BA-8E21-29BAD3D1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30508-1044-401B-A15E-69C95A6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102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B25540-5581-45FD-BBA9-8508D03794DE}"/>
              </a:ext>
            </a:extLst>
          </p:cNvPr>
          <p:cNvGrpSpPr/>
          <p:nvPr/>
        </p:nvGrpSpPr>
        <p:grpSpPr>
          <a:xfrm>
            <a:off x="6584673" y="882650"/>
            <a:ext cx="5349751" cy="4489450"/>
            <a:chOff x="4945706" y="453348"/>
            <a:chExt cx="6735272" cy="50747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8999C2-C728-4730-9CAE-6C7B847F6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52" t="2160" r="1271" b="4694"/>
            <a:stretch/>
          </p:blipFill>
          <p:spPr>
            <a:xfrm>
              <a:off x="4945706" y="998449"/>
              <a:ext cx="6735272" cy="452965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71DB2E-585F-45D3-A056-F3418275747C}"/>
                </a:ext>
              </a:extLst>
            </p:cNvPr>
            <p:cNvCxnSpPr/>
            <p:nvPr/>
          </p:nvCxnSpPr>
          <p:spPr>
            <a:xfrm flipH="1">
              <a:off x="9079396" y="1943100"/>
              <a:ext cx="313082" cy="730526"/>
            </a:xfrm>
            <a:prstGeom prst="straightConnector1">
              <a:avLst/>
            </a:prstGeom>
            <a:ln w="28575">
              <a:solidFill>
                <a:srgbClr val="26B7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9C7D0E-6710-43DA-BCF1-1E2590016E01}"/>
                    </a:ext>
                  </a:extLst>
                </p:cNvPr>
                <p:cNvSpPr/>
                <p:nvPr/>
              </p:nvSpPr>
              <p:spPr>
                <a:xfrm>
                  <a:off x="9181271" y="1450324"/>
                  <a:ext cx="63741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80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pt-BR" sz="2800" dirty="0">
                    <a:solidFill>
                      <a:srgbClr val="26B72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E9C7D0E-6710-43DA-BCF1-1E2590016E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1271" y="1450324"/>
                  <a:ext cx="63741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FDA96F-9814-4D38-8F5E-28D7D31A2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3127" y="884583"/>
              <a:ext cx="233569" cy="4831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FC5190A-0B6D-4B0B-87C2-145C15E4C6D9}"/>
                    </a:ext>
                  </a:extLst>
                </p:cNvPr>
                <p:cNvSpPr/>
                <p:nvPr/>
              </p:nvSpPr>
              <p:spPr>
                <a:xfrm>
                  <a:off x="10143676" y="453348"/>
                  <a:ext cx="6077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FC5190A-0B6D-4B0B-87C2-145C15E4C6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676" y="453348"/>
                  <a:ext cx="607795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500" b="-1492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7678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D890B5-C1FD-4F81-906B-D742731EC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4" y="643467"/>
            <a:ext cx="10692852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8CC88-D23B-4349-AE0E-5C580685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A964-1F55-4889-A81C-FB90FFA8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103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298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D053F9-F9A5-438E-8B2E-57EB12509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5" r="1104" b="3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3C14C4A-F367-4F72-9324-226CB0D8B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2" r="-957"/>
          <a:stretch/>
        </p:blipFill>
        <p:spPr>
          <a:xfrm>
            <a:off x="6208346" y="618247"/>
            <a:ext cx="5235782" cy="3547872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1F5A60-F6CF-4294-AAC3-AAFFF574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Constant Inradius/circumradius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10D8E-F80F-4983-9920-82D4641E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CDA1-D518-4E53-93B6-41CA3819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104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74727-3C1E-4496-B56C-0F84B9A87682}"/>
              </a:ext>
            </a:extLst>
          </p:cNvPr>
          <p:cNvSpPr>
            <a:spLocks noChangeAspect="1"/>
          </p:cNvSpPr>
          <p:nvPr/>
        </p:nvSpPr>
        <p:spPr>
          <a:xfrm>
            <a:off x="3260036" y="1513507"/>
            <a:ext cx="1302029" cy="132011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85754E-BADC-4E5D-B3A7-D885C010E373}"/>
              </a:ext>
            </a:extLst>
          </p:cNvPr>
          <p:cNvSpPr>
            <a:spLocks noChangeAspect="1"/>
          </p:cNvSpPr>
          <p:nvPr/>
        </p:nvSpPr>
        <p:spPr>
          <a:xfrm>
            <a:off x="1346559" y="981116"/>
            <a:ext cx="3662763" cy="371363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AEE23B-B4AA-4FF4-9C50-EFE841E4B30C}"/>
              </a:ext>
            </a:extLst>
          </p:cNvPr>
          <p:cNvCxnSpPr>
            <a:cxnSpLocks/>
            <a:stCxn id="40" idx="1"/>
            <a:endCxn id="7" idx="1"/>
          </p:cNvCxnSpPr>
          <p:nvPr/>
        </p:nvCxnSpPr>
        <p:spPr>
          <a:xfrm flipH="1" flipV="1">
            <a:off x="3450714" y="1706833"/>
            <a:ext cx="429105" cy="4317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568D08-F9E6-43FD-9DDE-952B5327AB83}"/>
              </a:ext>
            </a:extLst>
          </p:cNvPr>
          <p:cNvCxnSpPr>
            <a:endCxn id="26" idx="1"/>
          </p:cNvCxnSpPr>
          <p:nvPr/>
        </p:nvCxnSpPr>
        <p:spPr>
          <a:xfrm flipH="1" flipV="1">
            <a:off x="1882958" y="1524965"/>
            <a:ext cx="1287936" cy="1320113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E55E9FA-3632-4B94-94F5-017A2CA520CB}"/>
              </a:ext>
            </a:extLst>
          </p:cNvPr>
          <p:cNvSpPr>
            <a:spLocks noChangeAspect="1"/>
          </p:cNvSpPr>
          <p:nvPr/>
        </p:nvSpPr>
        <p:spPr>
          <a:xfrm>
            <a:off x="3116816" y="2799358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6B5A50-5A22-4CCC-B258-2A18E0D15B43}"/>
              </a:ext>
            </a:extLst>
          </p:cNvPr>
          <p:cNvSpPr>
            <a:spLocks noChangeAspect="1"/>
          </p:cNvSpPr>
          <p:nvPr/>
        </p:nvSpPr>
        <p:spPr>
          <a:xfrm>
            <a:off x="3866428" y="2125190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287B9-22B1-496B-BF44-9478ADDC435A}"/>
              </a:ext>
            </a:extLst>
          </p:cNvPr>
          <p:cNvSpPr txBox="1"/>
          <p:nvPr/>
        </p:nvSpPr>
        <p:spPr>
          <a:xfrm>
            <a:off x="2208408" y="155337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A96267-D287-44C4-8F65-3A2F488E234F}"/>
              </a:ext>
            </a:extLst>
          </p:cNvPr>
          <p:cNvSpPr txBox="1"/>
          <p:nvPr/>
        </p:nvSpPr>
        <p:spPr>
          <a:xfrm>
            <a:off x="3595883" y="160417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</a:t>
            </a:r>
            <a:endParaRPr lang="pt-B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793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DE728-906A-4B32-B1EB-CE06BF39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6044"/>
            <a:ext cx="10905066" cy="33260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0F8515-AFE7-451D-9B93-EDB9C5B4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6F3F8-2AE3-4732-9357-E31EA075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43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69C7CAB8-D495-4055-B3B2-32598017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440309-65B1-4ED4-BB9E-4CB01F7C3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79B1BFD-225D-4FC8-9D3D-BD890ED79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DEDA21-C986-4C86-85B8-2C03659F1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5A8EF6B-4B50-442B-BF0D-8628A887D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3" y="599723"/>
            <a:ext cx="3701120" cy="5200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AEEB3-7505-4175-99FD-4B8BDB311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7" r="10417" b="6071"/>
          <a:stretch/>
        </p:blipFill>
        <p:spPr>
          <a:xfrm>
            <a:off x="770467" y="1350971"/>
            <a:ext cx="3057655" cy="3697826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75485DA-F4C9-4EA7-9A56-ECC28CE3F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38" y="599723"/>
            <a:ext cx="7501130" cy="520032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457E5-8D94-464F-8A2C-E21A5E99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63" y="2134449"/>
            <a:ext cx="7037813" cy="1988181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6DE96F1-A675-47D2-8014-4F8849A9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4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510898-721F-4EB5-99EF-CA0EB750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DD48E-5347-49B3-A637-9D396829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4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386943"/>
            <a:ext cx="11293434" cy="201385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73120-C683-43E4-A351-9070C3E12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4815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Circumbilliards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r>
              <a:rPr lang="en-US" sz="3600" dirty="0">
                <a:solidFill>
                  <a:srgbClr val="FFFFFF"/>
                </a:solidFill>
              </a:rPr>
              <a:t> and </a:t>
            </a:r>
            <a:r>
              <a:rPr lang="en-US" sz="3600" dirty="0">
                <a:solidFill>
                  <a:srgbClr val="FFFFFF"/>
                </a:solidFill>
                <a:hlinkClick r:id="rId3"/>
              </a:rPr>
              <a:t>APPLET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13FE6-436B-401B-AE9E-6A7FFC42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1" y="863519"/>
            <a:ext cx="3631635" cy="272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ADBE-D0B4-480B-87C1-B94A8DA41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180" y="437805"/>
            <a:ext cx="3268221" cy="3578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99C9A-5955-4962-8FE6-7382E416C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976" y="833535"/>
            <a:ext cx="3631636" cy="27872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1DE6-5465-4554-B582-6E7A3331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C7A52-F0FC-4A90-99F6-3D542D08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497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AD494-D85F-43A5-A277-EB649787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NINE-POINT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X(5)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50" name="Picture 6" descr="Image result for nine point circle">
            <a:extLst>
              <a:ext uri="{FF2B5EF4-FFF2-40B4-BE49-F238E27FC236}">
                <a16:creationId xmlns:a16="http://schemas.microsoft.com/office/drawing/2014/main" id="{F58410D4-3762-43D9-8A1C-441CC39A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913983"/>
            <a:ext cx="6253164" cy="504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9E7EEF-E9DF-4688-833A-80409B0E0802}"/>
              </a:ext>
            </a:extLst>
          </p:cNvPr>
          <p:cNvCxnSpPr/>
          <p:nvPr/>
        </p:nvCxnSpPr>
        <p:spPr>
          <a:xfrm flipH="1">
            <a:off x="2454965" y="4015409"/>
            <a:ext cx="720587" cy="233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177E75-8BB4-4EB0-8268-020901627FB5}"/>
              </a:ext>
            </a:extLst>
          </p:cNvPr>
          <p:cNvSpPr txBox="1"/>
          <p:nvPr/>
        </p:nvSpPr>
        <p:spPr>
          <a:xfrm>
            <a:off x="3151745" y="374227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BB13F-589C-4BC9-8CA7-8E81DB93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E131-D9A5-4404-9A66-E94726DC9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92821-33F1-4D94-AACA-887EDB50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3"/>
            <a:ext cx="10905066" cy="46619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1A601-AE99-42B6-B3B7-408BDB67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CADA0-DA62-4224-A3E3-6EAF8825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94287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109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0371C-4822-4EF2-9532-517BD823D6E2}"/>
              </a:ext>
            </a:extLst>
          </p:cNvPr>
          <p:cNvSpPr/>
          <p:nvPr/>
        </p:nvSpPr>
        <p:spPr>
          <a:xfrm>
            <a:off x="1992573" y="3848669"/>
            <a:ext cx="5345373" cy="3002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50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096E8-1BB0-4F2D-9DFC-B209918D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Self-intersecting pentagram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3"/>
              </a:rPr>
              <a:t>APPLET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5932C-AF2A-4B69-83A1-A78155E61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47DDF-E350-4810-8AE3-42C9A0F30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B89F0-DC14-45E6-9499-BB9D04E5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7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161291-765C-4033-9E84-52C51C6A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69638-8A6F-45AB-B9EC-9D8C8FC37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ireworks in the night sky&#10;&#10;Description automatically generated">
            <a:extLst>
              <a:ext uri="{FF2B5EF4-FFF2-40B4-BE49-F238E27FC236}">
                <a16:creationId xmlns:a16="http://schemas.microsoft.com/office/drawing/2014/main" id="{3C59E8A8-B4E8-4465-BD52-F6209B06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84" y="643467"/>
            <a:ext cx="853803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917795-20C0-49E3-878F-424148F4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9961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1CC04-DE79-46C4-8C31-10EF0EE9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94287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8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D66D-D8D5-495C-AD5D-621F648F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LOCUS </a:t>
            </a:r>
            <a:r>
              <a:rPr lang="en-US"/>
              <a:t>/ LOCI</a:t>
            </a:r>
            <a:endParaRPr lang="pt-BR" dirty="0"/>
          </a:p>
        </p:txBody>
      </p:sp>
      <p:pic>
        <p:nvPicPr>
          <p:cNvPr id="3074" name="Picture 2" descr="Image result for parametric curves">
            <a:extLst>
              <a:ext uri="{FF2B5EF4-FFF2-40B4-BE49-F238E27FC236}">
                <a16:creationId xmlns:a16="http://schemas.microsoft.com/office/drawing/2014/main" id="{DA4C5F6E-E235-4656-BB22-D81E12B2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29" y="2036691"/>
            <a:ext cx="40862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arametric curves">
            <a:extLst>
              <a:ext uri="{FF2B5EF4-FFF2-40B4-BE49-F238E27FC236}">
                <a16:creationId xmlns:a16="http://schemas.microsoft.com/office/drawing/2014/main" id="{1A67042E-C8CA-4708-B9D1-978FF69F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17" y="2417690"/>
            <a:ext cx="34290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30CF3-B54A-4B9F-BE8B-AAD85D81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8D4F3-A6D2-4362-B5B7-14FD5266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457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ELASTIC TRAJECTORY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Elliptic BILLIARD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applet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1E8450-289B-4033-8C46-1CE9AE77A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8" r="-2" b="5677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FE36AB-31CA-4BB9-BB63-669BCEB2C797}"/>
              </a:ext>
            </a:extLst>
          </p:cNvPr>
          <p:cNvCxnSpPr/>
          <p:nvPr/>
        </p:nvCxnSpPr>
        <p:spPr>
          <a:xfrm>
            <a:off x="1018761" y="3085764"/>
            <a:ext cx="491987" cy="10966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FCBB1F-6D36-42CD-8538-E59962E4968F}"/>
              </a:ext>
            </a:extLst>
          </p:cNvPr>
          <p:cNvCxnSpPr>
            <a:cxnSpLocks/>
          </p:cNvCxnSpPr>
          <p:nvPr/>
        </p:nvCxnSpPr>
        <p:spPr>
          <a:xfrm flipV="1">
            <a:off x="1603513" y="4497456"/>
            <a:ext cx="274982" cy="33097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ECBD6F-1958-44BF-98BE-0A539531E7CD}"/>
              </a:ext>
            </a:extLst>
          </p:cNvPr>
          <p:cNvCxnSpPr>
            <a:cxnSpLocks/>
          </p:cNvCxnSpPr>
          <p:nvPr/>
        </p:nvCxnSpPr>
        <p:spPr>
          <a:xfrm flipV="1">
            <a:off x="4086639" y="5347252"/>
            <a:ext cx="0" cy="40385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7CC5D9-022C-4D1B-B76E-DB86097BE664}"/>
              </a:ext>
            </a:extLst>
          </p:cNvPr>
          <p:cNvCxnSpPr>
            <a:cxnSpLocks/>
          </p:cNvCxnSpPr>
          <p:nvPr/>
        </p:nvCxnSpPr>
        <p:spPr>
          <a:xfrm flipH="1">
            <a:off x="6316317" y="2955621"/>
            <a:ext cx="442292" cy="8078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17E621-8A21-47EF-941D-F162DA104520}"/>
              </a:ext>
            </a:extLst>
          </p:cNvPr>
          <p:cNvCxnSpPr>
            <a:cxnSpLocks/>
          </p:cNvCxnSpPr>
          <p:nvPr/>
        </p:nvCxnSpPr>
        <p:spPr>
          <a:xfrm>
            <a:off x="2109581" y="1627090"/>
            <a:ext cx="198553" cy="42037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596F1C-5F7B-485F-A1DC-B642B1691291}"/>
              </a:ext>
            </a:extLst>
          </p:cNvPr>
          <p:cNvCxnSpPr>
            <a:cxnSpLocks/>
          </p:cNvCxnSpPr>
          <p:nvPr/>
        </p:nvCxnSpPr>
        <p:spPr>
          <a:xfrm flipH="1">
            <a:off x="1018761" y="3429000"/>
            <a:ext cx="580445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49385-F729-450C-AB0F-C2D21BB0710E}"/>
              </a:ext>
            </a:extLst>
          </p:cNvPr>
          <p:cNvCxnSpPr>
            <a:cxnSpLocks/>
          </p:cNvCxnSpPr>
          <p:nvPr/>
        </p:nvCxnSpPr>
        <p:spPr>
          <a:xfrm flipH="1" flipV="1">
            <a:off x="3988056" y="1103243"/>
            <a:ext cx="98574" cy="464786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504ACD-A26E-471E-8840-AA34977D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7823F-A6F4-45DD-A40C-013DD318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92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B6506-4662-4091-848F-1771E013B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1AF52-FACB-4395-BFFB-DFBE7E0C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err="1">
                <a:solidFill>
                  <a:srgbClr val="FFFFFF"/>
                </a:solidFill>
              </a:rPr>
              <a:t>Excentral</a:t>
            </a:r>
            <a:r>
              <a:rPr lang="en-US" sz="2200" dirty="0">
                <a:solidFill>
                  <a:srgbClr val="FFFFFF"/>
                </a:solidFill>
              </a:rPr>
              <a:t> objects:</a:t>
            </a:r>
            <a:br>
              <a:rPr lang="en-US" sz="2200" dirty="0">
                <a:solidFill>
                  <a:srgbClr val="FFFFFF"/>
                </a:solidFill>
              </a:rPr>
            </a:b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1) EXCENTRAL TRIANGLE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2) EXCIRCLES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3) EXTOUCHPOINTS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5845B-5125-425B-B3C7-73EA2480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C735-F478-4B44-AD82-50A9B9C0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362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912B8-DF64-428A-A3C8-06D570CC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Paul </a:t>
            </a:r>
            <a:r>
              <a:rPr lang="en-US" dirty="0" err="1">
                <a:solidFill>
                  <a:schemeClr val="tx2"/>
                </a:solidFill>
              </a:rPr>
              <a:t>lockhart</a:t>
            </a:r>
            <a:r>
              <a:rPr lang="en-US" dirty="0">
                <a:solidFill>
                  <a:schemeClr val="tx2"/>
                </a:solidFill>
              </a:rPr>
              <a:t>:</a:t>
            </a:r>
            <a:br>
              <a:rPr lang="en-US" dirty="0">
                <a:solidFill>
                  <a:schemeClr val="tx2"/>
                </a:solidFill>
              </a:rPr>
            </a:b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015F9-7B13-4399-8C42-014154986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Mathematics is about removing obstacles to our intuition and keeping simple things simple.</a:t>
            </a:r>
          </a:p>
          <a:p>
            <a:r>
              <a:rPr lang="en-US" sz="2800" b="1" dirty="0">
                <a:solidFill>
                  <a:schemeClr val="tx2"/>
                </a:solidFill>
                <a:latin typeface="+mj-lt"/>
              </a:rPr>
              <a:t>Math is not about following directions, it’s about making new directions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8F723-A7EA-450F-9F89-B64297FBC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1" r="-2" b="287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0CE1-580C-4026-A7F0-980AC110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76A32-8C57-4BC5-8F18-B8BFED41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21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050" name="Picture 2" descr="Image result for spirograph">
            <a:extLst>
              <a:ext uri="{FF2B5EF4-FFF2-40B4-BE49-F238E27FC236}">
                <a16:creationId xmlns:a16="http://schemas.microsoft.com/office/drawing/2014/main" id="{CA452FC0-AD91-47A3-83CB-6B75F7B9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r="25503" b="1"/>
          <a:stretch/>
        </p:blipFill>
        <p:spPr bwMode="auto">
          <a:xfrm>
            <a:off x="453302" y="457200"/>
            <a:ext cx="7588885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EFC9-F03C-42B4-A6C9-4718C5AA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723" y="850791"/>
            <a:ext cx="3202016" cy="41982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SPIROGRAPH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CD8A3-2715-444A-9B57-AAF756B4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1B3DD-1CB9-466B-A303-1A63608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00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C4B5BF5-FF9C-4924-B7E3-175E8FBCF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212BDA-7BCB-45CA-8B7D-8E3870A0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3259EA-7CAC-4F6C-B3CD-EF4DEACD2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52E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73906C-F040-4ADB-A362-4BDB201B6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363CA94-8905-456A-BC81-371165AD4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19" r="7932" b="-3"/>
          <a:stretch/>
        </p:blipFill>
        <p:spPr>
          <a:xfrm>
            <a:off x="446532" y="641102"/>
            <a:ext cx="3703322" cy="3465902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1D694CC3-60EC-4AD9-A14F-20E053E0A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0" r="18959" b="-2"/>
          <a:stretch/>
        </p:blipFill>
        <p:spPr>
          <a:xfrm>
            <a:off x="4240942" y="641102"/>
            <a:ext cx="3703322" cy="346590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31621D3-A277-46EF-93A9-0D5140FA9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63203F-7D28-496B-9F91-3FBCB72E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Garrincha e </a:t>
            </a:r>
            <a:r>
              <a:rPr lang="en-US" sz="3600" dirty="0" err="1">
                <a:solidFill>
                  <a:srgbClr val="FFFFFF"/>
                </a:solidFill>
              </a:rPr>
              <a:t>Bilhares</a:t>
            </a:r>
            <a:r>
              <a:rPr lang="en-US" sz="3600" dirty="0">
                <a:solidFill>
                  <a:srgbClr val="FFFFFF"/>
                </a:solidFill>
              </a:rPr>
              <a:t>: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Já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combinou</a:t>
            </a:r>
            <a:r>
              <a:rPr lang="en-US" sz="3600" dirty="0">
                <a:solidFill>
                  <a:srgbClr val="FFFFFF"/>
                </a:solidFill>
              </a:rPr>
              <a:t> com </a:t>
            </a:r>
            <a:r>
              <a:rPr lang="en-US" sz="3600" dirty="0" err="1">
                <a:solidFill>
                  <a:srgbClr val="FFFFFF"/>
                </a:solidFill>
              </a:rPr>
              <a:t>os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Russos</a:t>
            </a:r>
            <a:r>
              <a:rPr lang="en-US" sz="36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" name="Picture 4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6B2255FA-5109-4095-9B1C-70FA62752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8" r="9343" b="2"/>
          <a:stretch/>
        </p:blipFill>
        <p:spPr>
          <a:xfrm>
            <a:off x="8036241" y="641102"/>
            <a:ext cx="3702435" cy="57494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6B02C3-0115-4E78-9F31-4BC6EC5F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FBF1A7-2EA0-4F84-9CD0-20F04517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40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4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4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0" name="Rectangle 14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4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2" name="Rectangle 15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5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7590ED-4463-4B26-9794-C8E3B1CC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X(100): ANTICOMPLEMENT of FEUERBACH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52F23-4A17-46C2-88D8-6DB82D17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69D88-9E88-4D74-8E66-3530EB16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0D0B8-304B-47BB-921E-5467E7F8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573719"/>
            <a:ext cx="6764864" cy="36868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240D23-929E-4775-96FA-B01B848B4097}"/>
              </a:ext>
            </a:extLst>
          </p:cNvPr>
          <p:cNvCxnSpPr>
            <a:cxnSpLocks/>
          </p:cNvCxnSpPr>
          <p:nvPr/>
        </p:nvCxnSpPr>
        <p:spPr>
          <a:xfrm flipH="1">
            <a:off x="4578270" y="286584"/>
            <a:ext cx="1876125" cy="5054240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EF12BD-C640-4DDD-913D-2AE7E4FE71E6}"/>
              </a:ext>
            </a:extLst>
          </p:cNvPr>
          <p:cNvCxnSpPr>
            <a:cxnSpLocks/>
          </p:cNvCxnSpPr>
          <p:nvPr/>
        </p:nvCxnSpPr>
        <p:spPr>
          <a:xfrm>
            <a:off x="6455581" y="286584"/>
            <a:ext cx="5609040" cy="2206389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5B10F3-CC34-47B4-80EE-A250932B096E}"/>
              </a:ext>
            </a:extLst>
          </p:cNvPr>
          <p:cNvCxnSpPr>
            <a:cxnSpLocks/>
          </p:cNvCxnSpPr>
          <p:nvPr/>
        </p:nvCxnSpPr>
        <p:spPr>
          <a:xfrm flipH="1">
            <a:off x="4578271" y="4385481"/>
            <a:ext cx="7398180" cy="955343"/>
          </a:xfrm>
          <a:prstGeom prst="line">
            <a:avLst/>
          </a:prstGeom>
          <a:ln w="381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673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242F76-9564-42DF-B5A7-F9922314DE92}"/>
              </a:ext>
            </a:extLst>
          </p:cNvPr>
          <p:cNvGrpSpPr/>
          <p:nvPr/>
        </p:nvGrpSpPr>
        <p:grpSpPr>
          <a:xfrm>
            <a:off x="3725735" y="1073677"/>
            <a:ext cx="7374444" cy="5054168"/>
            <a:chOff x="3725735" y="1073677"/>
            <a:chExt cx="7374444" cy="5054168"/>
          </a:xfrm>
        </p:grpSpPr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01F2FC36-1E66-4E37-A494-94D3F4C6D51A}"/>
                </a:ext>
              </a:extLst>
            </p:cNvPr>
            <p:cNvSpPr/>
            <p:nvPr/>
          </p:nvSpPr>
          <p:spPr>
            <a:xfrm>
              <a:off x="4026340" y="1575120"/>
              <a:ext cx="6963943" cy="4392313"/>
            </a:xfrm>
            <a:prstGeom prst="arc">
              <a:avLst>
                <a:gd name="adj1" fmla="val 9940216"/>
                <a:gd name="adj2" fmla="val 9881623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EB41683-8A13-4CEB-9834-881990933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5735" y="3771276"/>
              <a:ext cx="7374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9CA487B-5E2C-42A9-9A31-C946848FEFCC}"/>
                </a:ext>
              </a:extLst>
            </p:cNvPr>
            <p:cNvCxnSpPr>
              <a:cxnSpLocks/>
            </p:cNvCxnSpPr>
            <p:nvPr/>
          </p:nvCxnSpPr>
          <p:spPr>
            <a:xfrm>
              <a:off x="7465325" y="1314734"/>
              <a:ext cx="42986" cy="481311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446AC1-7B66-4764-8252-5156B0ADBE97}"/>
                    </a:ext>
                  </a:extLst>
                </p:cNvPr>
                <p:cNvSpPr txBox="1"/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446AC1-7B66-4764-8252-5156B0ADB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4126" y="3963317"/>
                  <a:ext cx="4167038" cy="8470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BFBF3FE-1C85-41A7-A3A7-025B7B3B6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160" y="1580951"/>
              <a:ext cx="65839" cy="69808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D3A6E1-4304-4BE2-BFD1-942EC1F207D5}"/>
                    </a:ext>
                  </a:extLst>
                </p:cNvPr>
                <p:cNvSpPr txBox="1"/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)=−2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ED3A6E1-4304-4BE2-BFD1-942EC1F20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0149" y="2199498"/>
                  <a:ext cx="2612446" cy="6849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3F724D-2B2D-488D-B3CD-FFB6961E494E}"/>
                    </a:ext>
                  </a:extLst>
                </p:cNvPr>
                <p:cNvSpPr txBox="1"/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3F724D-2B2D-488D-B3CD-FFB6961E49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802" y="1073677"/>
                  <a:ext cx="163814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4486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2" name="Rectangle 78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FE9C9E-E84F-48A3-825E-57F070B8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22102"/>
            <a:ext cx="10993549" cy="11536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TRILINEAR vs BARYCENTRIC COORDINATES</a:t>
            </a:r>
          </a:p>
        </p:txBody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84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trilinears">
            <a:extLst>
              <a:ext uri="{FF2B5EF4-FFF2-40B4-BE49-F238E27FC236}">
                <a16:creationId xmlns:a16="http://schemas.microsoft.com/office/drawing/2014/main" id="{1C21317E-A5FF-4DE5-84CC-42B4BD28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7664" y="856576"/>
            <a:ext cx="3816099" cy="331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C93E0E-C373-4680-849E-067D696A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38" y="813157"/>
            <a:ext cx="3977898" cy="33104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73EA-24BC-4AE9-8499-C6F5F6C1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190355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FE93E-ED17-42E3-9A19-CB8C40C5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194681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119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2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Poncelet “</a:t>
            </a:r>
            <a:r>
              <a:rPr lang="en-US" sz="3600" dirty="0" err="1">
                <a:solidFill>
                  <a:schemeClr val="tx1"/>
                </a:solidFill>
              </a:rPr>
              <a:t>Porism</a:t>
            </a:r>
            <a:r>
              <a:rPr lang="en-US" sz="36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F8FDEB-35A8-4337-9284-AD39D69AB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135" y="647808"/>
            <a:ext cx="5567824" cy="5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2F59F1-0744-44A1-BDB6-88EC6894E630}"/>
              </a:ext>
            </a:extLst>
          </p:cNvPr>
          <p:cNvGrpSpPr/>
          <p:nvPr/>
        </p:nvGrpSpPr>
        <p:grpSpPr>
          <a:xfrm>
            <a:off x="8685775" y="3527363"/>
            <a:ext cx="2334659" cy="3100817"/>
            <a:chOff x="8617316" y="3757183"/>
            <a:chExt cx="2334659" cy="3100817"/>
          </a:xfrm>
        </p:grpSpPr>
        <p:pic>
          <p:nvPicPr>
            <p:cNvPr id="11" name="Picture 2" descr="Jean-Victor Poncelet">
              <a:extLst>
                <a:ext uri="{FF2B5EF4-FFF2-40B4-BE49-F238E27FC236}">
                  <a16:creationId xmlns:a16="http://schemas.microsoft.com/office/drawing/2014/main" id="{C2548537-505B-4A38-BFF8-B11B4CE0BB2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17316" y="3757183"/>
              <a:ext cx="2234278" cy="2396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A51CF-888A-4452-90E4-C61FBFFA116E}"/>
                </a:ext>
              </a:extLst>
            </p:cNvPr>
            <p:cNvSpPr/>
            <p:nvPr/>
          </p:nvSpPr>
          <p:spPr>
            <a:xfrm>
              <a:off x="8642688" y="6211669"/>
              <a:ext cx="23092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</a:rPr>
                <a:t>Jean-Victor </a:t>
              </a:r>
              <a:r>
                <a:rPr lang="pt-BR" dirty="0" err="1">
                  <a:latin typeface="Arial" panose="020B0604020202020204" pitchFamily="34" charset="0"/>
                </a:rPr>
                <a:t>Poncelet</a:t>
              </a:r>
              <a:endParaRPr lang="pt-BR" dirty="0">
                <a:latin typeface="Arial" panose="020B0604020202020204" pitchFamily="34" charset="0"/>
              </a:endParaRPr>
            </a:p>
            <a:p>
              <a:pPr algn="ctr"/>
              <a:r>
                <a:rPr lang="pt-BR" dirty="0">
                  <a:latin typeface="Arial" panose="020B0604020202020204" pitchFamily="34" charset="0"/>
                </a:rPr>
                <a:t>1788–1867</a:t>
              </a:r>
              <a:endParaRPr lang="pt-BR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EDA3-8509-46F6-98A7-CCF0B677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FC328-7FF8-413E-BAF0-ACED1FAF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20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EE5AC4-DB15-47A3-9061-8027D2B6B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324713-F3F0-411C-AF16-0606D7DD4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A11F96-E6C5-4236-B854-323EC6B0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6EE48-62D6-422D-B029-517C98FDF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94"/>
          <a:stretch/>
        </p:blipFill>
        <p:spPr>
          <a:xfrm>
            <a:off x="643466" y="609093"/>
            <a:ext cx="5201707" cy="56398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23B07C-35E4-461C-8AC4-FD7F5911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91C85-8D29-4E17-BD9F-16F118DD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/>
              <a:pPr>
                <a:spcAft>
                  <a:spcPts val="600"/>
                </a:spcAft>
              </a:pPr>
              <a:t>120</a:t>
            </a:fld>
            <a:endParaRPr lang="en-US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0E5B2C76-D75A-49C9-B2A2-5295A050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58" y="5682020"/>
            <a:ext cx="1047474" cy="5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alain connes">
            <a:extLst>
              <a:ext uri="{FF2B5EF4-FFF2-40B4-BE49-F238E27FC236}">
                <a16:creationId xmlns:a16="http://schemas.microsoft.com/office/drawing/2014/main" id="{89CFEDDD-EE43-4E59-9A1F-9F722AF67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0"/>
          <a:stretch/>
        </p:blipFill>
        <p:spPr bwMode="auto">
          <a:xfrm>
            <a:off x="6271592" y="532826"/>
            <a:ext cx="5349158" cy="57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715FF-D086-4DE4-8493-4D40664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Perimeter is MAXIMAL &amp; CONSTANT</a:t>
            </a:r>
            <a:br>
              <a:rPr lang="en-US" sz="3300" dirty="0"/>
            </a:br>
            <a:r>
              <a:rPr lang="en-US" sz="3300" dirty="0"/>
              <a:t>[integrable </a:t>
            </a:r>
            <a:r>
              <a:rPr lang="en-US" sz="3300" dirty="0" err="1"/>
              <a:t>hamiltonian</a:t>
            </a:r>
            <a:r>
              <a:rPr lang="en-US" sz="3300" dirty="0"/>
              <a:t>]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E6BBAD-714E-41EF-A1CF-80F0A3B2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4" y="2038399"/>
            <a:ext cx="5486400" cy="3267075"/>
          </a:xfrm>
          <a:prstGeom prst="rect">
            <a:avLst/>
          </a:prstGeom>
        </p:spPr>
      </p:pic>
      <p:pic>
        <p:nvPicPr>
          <p:cNvPr id="512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FF799D-0522-4EB3-B5E0-A8CE9AF00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2915" y="2197900"/>
            <a:ext cx="5875008" cy="29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C35CD-09BA-4B1A-89DA-7B2F1E8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2187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857A8-4CEE-4A05-ADA2-910E8D25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990BEF-6D48-400F-85BB-BDAE64F40B5B}"/>
              </a:ext>
            </a:extLst>
          </p:cNvPr>
          <p:cNvSpPr/>
          <p:nvPr/>
        </p:nvSpPr>
        <p:spPr>
          <a:xfrm>
            <a:off x="163314" y="2618167"/>
            <a:ext cx="150773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0) Integrability</a:t>
            </a:r>
          </a:p>
          <a:p>
            <a:r>
              <a:rPr lang="en-US" sz="1600" dirty="0"/>
              <a:t>constants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FF621E-2FA2-4ADE-BDD4-67A7D2BAAA04}"/>
              </a:ext>
            </a:extLst>
          </p:cNvPr>
          <p:cNvSpPr/>
          <p:nvPr/>
        </p:nvSpPr>
        <p:spPr>
          <a:xfrm>
            <a:off x="2272448" y="1335534"/>
            <a:ext cx="1487179" cy="4577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1) Loci</a:t>
            </a:r>
            <a:endParaRPr lang="pt-B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02AE0-48F2-44F1-AF7E-1A98AEAEF2E4}"/>
              </a:ext>
            </a:extLst>
          </p:cNvPr>
          <p:cNvSpPr txBox="1"/>
          <p:nvPr/>
        </p:nvSpPr>
        <p:spPr>
          <a:xfrm>
            <a:off x="2426864" y="1762661"/>
            <a:ext cx="13831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Non-Elliptic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Quasi-Elliptic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Point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600" dirty="0"/>
              <a:t>Circle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992F7-519E-4AB3-9D8D-33474F4C1DEA}"/>
                  </a:ext>
                </a:extLst>
              </p:cNvPr>
              <p:cNvSpPr/>
              <p:nvPr/>
            </p:nvSpPr>
            <p:spPr>
              <a:xfrm>
                <a:off x="2324100" y="3999963"/>
                <a:ext cx="1693669" cy="45773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2) Constant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pt-BR" sz="1600" dirty="0"/>
              </a:p>
            </p:txBody>
          </p:sp>
        </mc:Choice>
        <mc:Fallback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56992F7-519E-4AB3-9D8D-33474F4C1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100" y="3999963"/>
                <a:ext cx="1693669" cy="457737"/>
              </a:xfrm>
              <a:prstGeom prst="roundRect">
                <a:avLst/>
              </a:prstGeom>
              <a:blipFill>
                <a:blip r:embed="rId2"/>
                <a:stretch>
                  <a:fillRect t="-55696" r="-17376" b="-1025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27190-7917-470F-9053-0F43DACD905F}"/>
                  </a:ext>
                </a:extLst>
              </p:cNvPr>
              <p:cNvSpPr txBox="1"/>
              <p:nvPr/>
            </p:nvSpPr>
            <p:spPr>
              <a:xfrm>
                <a:off x="2715598" y="4540910"/>
                <a:ext cx="1055674" cy="1077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E27190-7917-470F-9053-0F43DACD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598" y="4540910"/>
                <a:ext cx="1055674" cy="1077411"/>
              </a:xfrm>
              <a:prstGeom prst="rect">
                <a:avLst/>
              </a:prstGeom>
              <a:blipFill>
                <a:blip r:embed="rId3"/>
                <a:stretch>
                  <a:fillRect l="-14943" t="-11299" r="-9770" b="-5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7531E-108C-48FB-9F79-E37F28FA4BC8}"/>
                  </a:ext>
                </a:extLst>
              </p:cNvPr>
              <p:cNvSpPr txBox="1"/>
              <p:nvPr/>
            </p:nvSpPr>
            <p:spPr>
              <a:xfrm>
                <a:off x="152399" y="3329071"/>
                <a:ext cx="1537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Perimeter 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Angular Mom</a:t>
                </a:r>
                <a14:m>
                  <m:oMath xmlns:m="http://schemas.openxmlformats.org/officeDocument/2006/math">
                    <m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7531E-108C-48FB-9F79-E37F28FA4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3329071"/>
                <a:ext cx="1537553" cy="523220"/>
              </a:xfrm>
              <a:prstGeom prst="rect">
                <a:avLst/>
              </a:prstGeom>
              <a:blipFill>
                <a:blip r:embed="rId4"/>
                <a:stretch>
                  <a:fillRect l="-397" t="-2326" b="-116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A30AFD4-A196-42BF-83D2-B23BBEDFEFFB}"/>
                  </a:ext>
                </a:extLst>
              </p:cNvPr>
              <p:cNvSpPr/>
              <p:nvPr/>
            </p:nvSpPr>
            <p:spPr>
              <a:xfrm>
                <a:off x="4238940" y="1312964"/>
                <a:ext cx="1533569" cy="53393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/>
                <a:r>
                  <a:rPr lang="en-US" sz="1600" dirty="0"/>
                  <a:t>3) </a:t>
                </a:r>
                <a:r>
                  <a:rPr lang="en-US" sz="1600" dirty="0" err="1"/>
                  <a:t>Mittenpunkt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 </a:t>
                </a:r>
                <a:endParaRPr lang="pt-BR" sz="1600" dirty="0"/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A30AFD4-A196-42BF-83D2-B23BBEDFE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940" y="1312964"/>
                <a:ext cx="1533569" cy="533937"/>
              </a:xfrm>
              <a:prstGeom prst="roundRect">
                <a:avLst/>
              </a:prstGeom>
              <a:blipFill>
                <a:blip r:embed="rId5"/>
                <a:stretch>
                  <a:fillRect t="-4348" b="-10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67D422F-30FE-4AC0-B895-F688B591248B}"/>
              </a:ext>
            </a:extLst>
          </p:cNvPr>
          <p:cNvSpPr/>
          <p:nvPr/>
        </p:nvSpPr>
        <p:spPr>
          <a:xfrm>
            <a:off x="4265761" y="2673023"/>
            <a:ext cx="1603315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r>
              <a:rPr lang="en-US" sz="1600" dirty="0"/>
              <a:t>4) Stationary Cosine Circle</a:t>
            </a:r>
            <a:endParaRPr lang="pt-BR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6EFFB8-E660-4437-83E6-52EEA24F91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124863" y="2939992"/>
            <a:ext cx="1140898" cy="19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33BA5B9-F491-4AEC-A64D-53270669720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139343" y="1579933"/>
            <a:ext cx="1099597" cy="1093090"/>
          </a:xfrm>
          <a:prstGeom prst="bentConnector3">
            <a:avLst>
              <a:gd name="adj1" fmla="val 7169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9C4DA79-0D56-4834-854C-5FC3D0D78E2A}"/>
              </a:ext>
            </a:extLst>
          </p:cNvPr>
          <p:cNvCxnSpPr>
            <a:cxnSpLocks/>
          </p:cNvCxnSpPr>
          <p:nvPr/>
        </p:nvCxnSpPr>
        <p:spPr>
          <a:xfrm>
            <a:off x="5981700" y="228600"/>
            <a:ext cx="0" cy="62865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51A65E-8F73-4E07-B429-89A4F62F1D79}"/>
              </a:ext>
            </a:extLst>
          </p:cNvPr>
          <p:cNvCxnSpPr>
            <a:cxnSpLocks/>
          </p:cNvCxnSpPr>
          <p:nvPr/>
        </p:nvCxnSpPr>
        <p:spPr>
          <a:xfrm>
            <a:off x="1981200" y="228600"/>
            <a:ext cx="0" cy="62865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B645B2-58F9-4E85-A369-4FE077D84865}"/>
              </a:ext>
            </a:extLst>
          </p:cNvPr>
          <p:cNvCxnSpPr>
            <a:cxnSpLocks/>
          </p:cNvCxnSpPr>
          <p:nvPr/>
        </p:nvCxnSpPr>
        <p:spPr>
          <a:xfrm>
            <a:off x="8839200" y="228600"/>
            <a:ext cx="0" cy="62865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FBE41D-8735-4201-AC4A-7DE00EA92D22}"/>
                  </a:ext>
                </a:extLst>
              </p:cNvPr>
              <p:cNvSpPr txBox="1"/>
              <p:nvPr/>
            </p:nvSpPr>
            <p:spPr>
              <a:xfrm>
                <a:off x="3574382" y="338435"/>
                <a:ext cx="1057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FBE41D-8735-4201-AC4A-7DE00EA9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82" y="338435"/>
                <a:ext cx="10572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09B8B-34FF-4117-A8D1-E702E1B6543E}"/>
                  </a:ext>
                </a:extLst>
              </p:cNvPr>
              <p:cNvSpPr txBox="1"/>
              <p:nvPr/>
            </p:nvSpPr>
            <p:spPr>
              <a:xfrm>
                <a:off x="7010400" y="338435"/>
                <a:ext cx="10572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09B8B-34FF-4117-A8D1-E702E1B6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338435"/>
                <a:ext cx="10572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8B26AF3-01F3-4F7C-BDC9-8ABC16AC2995}"/>
              </a:ext>
            </a:extLst>
          </p:cNvPr>
          <p:cNvSpPr/>
          <p:nvPr/>
        </p:nvSpPr>
        <p:spPr>
          <a:xfrm>
            <a:off x="9296400" y="1312964"/>
            <a:ext cx="1309889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Generalized </a:t>
            </a:r>
            <a:r>
              <a:rPr lang="en-US" sz="1600" dirty="0" err="1"/>
              <a:t>Mittenpunkt</a:t>
            </a:r>
            <a:endParaRPr lang="pt-BR" sz="16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039FD64-89CF-4CA2-9703-9D1672A92A38}"/>
              </a:ext>
            </a:extLst>
          </p:cNvPr>
          <p:cNvSpPr/>
          <p:nvPr/>
        </p:nvSpPr>
        <p:spPr>
          <a:xfrm>
            <a:off x="9321579" y="2676999"/>
            <a:ext cx="1600198" cy="5339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Generalized Stationary Circle</a:t>
            </a:r>
            <a:endParaRPr lang="pt-BR" sz="16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CED418-0238-4248-A5CF-ABDB2109001E}"/>
              </a:ext>
            </a:extLst>
          </p:cNvPr>
          <p:cNvCxnSpPr>
            <a:cxnSpLocks/>
            <a:stCxn id="15" idx="3"/>
            <a:endCxn id="63" idx="1"/>
          </p:cNvCxnSpPr>
          <p:nvPr/>
        </p:nvCxnSpPr>
        <p:spPr>
          <a:xfrm>
            <a:off x="5772509" y="1579933"/>
            <a:ext cx="35238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712F7A-5A5A-4B24-B4D8-4D2FB3A926EB}"/>
              </a:ext>
            </a:extLst>
          </p:cNvPr>
          <p:cNvCxnSpPr>
            <a:cxnSpLocks/>
            <a:stCxn id="5" idx="3"/>
            <a:endCxn id="64" idx="1"/>
          </p:cNvCxnSpPr>
          <p:nvPr/>
        </p:nvCxnSpPr>
        <p:spPr>
          <a:xfrm>
            <a:off x="8566990" y="2943968"/>
            <a:ext cx="75458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2A0EFCA-80EC-4309-916A-E55F5F770630}"/>
              </a:ext>
            </a:extLst>
          </p:cNvPr>
          <p:cNvCxnSpPr>
            <a:cxnSpLocks/>
            <a:stCxn id="41" idx="3"/>
            <a:endCxn id="72" idx="1"/>
          </p:cNvCxnSpPr>
          <p:nvPr/>
        </p:nvCxnSpPr>
        <p:spPr>
          <a:xfrm flipV="1">
            <a:off x="8271646" y="5076470"/>
            <a:ext cx="992227" cy="31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2E1F87A-45BC-4B4B-B332-078236A3EF7E}"/>
                  </a:ext>
                </a:extLst>
              </p:cNvPr>
              <p:cNvSpPr/>
              <p:nvPr/>
            </p:nvSpPr>
            <p:spPr>
              <a:xfrm>
                <a:off x="9263873" y="4571710"/>
                <a:ext cx="1975628" cy="100952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1600" dirty="0"/>
                  <a:t> (odd N)</a:t>
                </a:r>
              </a:p>
            </p:txBody>
          </p:sp>
        </mc:Choice>
        <mc:Fallback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2E1F87A-45BC-4B4B-B332-078236A3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73" y="4571710"/>
                <a:ext cx="1975628" cy="1009520"/>
              </a:xfrm>
              <a:prstGeom prst="roundRect">
                <a:avLst/>
              </a:prstGeom>
              <a:blipFill>
                <a:blip r:embed="rId8"/>
                <a:stretch>
                  <a:fillRect l="-5183" t="-13529" b="-5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D059E7-3C54-417E-9E34-FE2FABD62193}"/>
                  </a:ext>
                </a:extLst>
              </p:cNvPr>
              <p:cNvSpPr txBox="1"/>
              <p:nvPr/>
            </p:nvSpPr>
            <p:spPr>
              <a:xfrm>
                <a:off x="6438900" y="4540910"/>
                <a:ext cx="1832746" cy="10774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Constant: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e>
                    </m:nary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1600" dirty="0"/>
                  <a:t> </a:t>
                </a:r>
                <a:r>
                  <a:rPr lang="en-US" sz="1600" u="sng" dirty="0"/>
                  <a:t>not</a:t>
                </a:r>
                <a:r>
                  <a:rPr lang="en-US" sz="1600" dirty="0"/>
                  <a:t> constant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AD059E7-3C54-417E-9E34-FE2FABD62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4540910"/>
                <a:ext cx="1832746" cy="1077411"/>
              </a:xfrm>
              <a:prstGeom prst="rect">
                <a:avLst/>
              </a:prstGeom>
              <a:blipFill>
                <a:blip r:embed="rId9"/>
                <a:stretch>
                  <a:fillRect l="-8638" t="-11299" r="-1661" b="-51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27222F9A-2DD3-4C06-8738-42CC144D926F}"/>
              </a:ext>
            </a:extLst>
          </p:cNvPr>
          <p:cNvGrpSpPr/>
          <p:nvPr/>
        </p:nvGrpSpPr>
        <p:grpSpPr>
          <a:xfrm>
            <a:off x="6178492" y="1800968"/>
            <a:ext cx="2388498" cy="2286000"/>
            <a:chOff x="6210300" y="1828800"/>
            <a:chExt cx="2388498" cy="228600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D6BBEB2-9A6E-4996-8965-49376FF43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10300" y="1828800"/>
              <a:ext cx="2388498" cy="2286000"/>
            </a:xfrm>
            <a:prstGeom prst="rect">
              <a:avLst/>
            </a:prstGeom>
          </p:spPr>
        </p:pic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F6CB51-5912-4CFD-AC61-48C16128D0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6577" y="2043843"/>
              <a:ext cx="1198630" cy="183628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D935E31-1D91-4277-A2F0-73970629E06D}"/>
                </a:ext>
              </a:extLst>
            </p:cNvPr>
            <p:cNvCxnSpPr>
              <a:cxnSpLocks/>
            </p:cNvCxnSpPr>
            <p:nvPr/>
          </p:nvCxnSpPr>
          <p:spPr>
            <a:xfrm>
              <a:off x="6348442" y="2660923"/>
              <a:ext cx="2103681" cy="61147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20C1422-C7FF-45F3-91EF-85621984ED31}"/>
              </a:ext>
            </a:extLst>
          </p:cNvPr>
          <p:cNvCxnSpPr>
            <a:cxnSpLocks/>
            <a:stCxn id="13" idx="3"/>
            <a:endCxn id="41" idx="1"/>
          </p:cNvCxnSpPr>
          <p:nvPr/>
        </p:nvCxnSpPr>
        <p:spPr>
          <a:xfrm>
            <a:off x="3771272" y="5079616"/>
            <a:ext cx="26676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79B5F71-1D1C-4770-91D4-84203C379618}"/>
              </a:ext>
            </a:extLst>
          </p:cNvPr>
          <p:cNvCxnSpPr>
            <a:cxnSpLocks/>
            <a:stCxn id="25" idx="3"/>
            <a:endCxn id="5" idx="1"/>
          </p:cNvCxnSpPr>
          <p:nvPr/>
        </p:nvCxnSpPr>
        <p:spPr>
          <a:xfrm>
            <a:off x="5869076" y="2939992"/>
            <a:ext cx="309416" cy="39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4500DA-188B-4C5C-80CA-D2E67F72B638}"/>
                  </a:ext>
                </a:extLst>
              </p:cNvPr>
              <p:cNvSpPr txBox="1"/>
              <p:nvPr/>
            </p:nvSpPr>
            <p:spPr>
              <a:xfrm>
                <a:off x="9803053" y="3224318"/>
                <a:ext cx="102784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C4500DA-188B-4C5C-80CA-D2E67F72B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053" y="3224318"/>
                <a:ext cx="1027845" cy="338554"/>
              </a:xfrm>
              <a:prstGeom prst="rect">
                <a:avLst/>
              </a:prstGeom>
              <a:blipFill>
                <a:blip r:embed="rId12"/>
                <a:stretch>
                  <a:fillRect t="-101818" r="-39053" b="-16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23F593-78DA-48E4-87A8-59F478052324}"/>
                  </a:ext>
                </a:extLst>
              </p:cNvPr>
              <p:cNvSpPr txBox="1"/>
              <p:nvPr/>
            </p:nvSpPr>
            <p:spPr>
              <a:xfrm>
                <a:off x="9419538" y="5600700"/>
                <a:ext cx="2277162" cy="872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Spatial Integrals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∮"/>
                              <m:limLoc m:val="undOvr"/>
                              <m:subHide m:val="on"/>
                              <m:sup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∮"/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D23F593-78DA-48E4-87A8-59F478052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9538" y="5600700"/>
                <a:ext cx="2277162" cy="872868"/>
              </a:xfrm>
              <a:prstGeom prst="rect">
                <a:avLst/>
              </a:prstGeom>
              <a:blipFill>
                <a:blip r:embed="rId13"/>
                <a:stretch>
                  <a:fillRect l="-802" t="-13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9F5B46-C6F9-48E1-B7E0-E3A002FB1A8C}"/>
                  </a:ext>
                </a:extLst>
              </p:cNvPr>
              <p:cNvSpPr txBox="1"/>
              <p:nvPr/>
            </p:nvSpPr>
            <p:spPr>
              <a:xfrm>
                <a:off x="9753600" y="342900"/>
                <a:ext cx="681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59F5B46-C6F9-48E1-B7E0-E3A002FB1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342900"/>
                <a:ext cx="68108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F3D9924F-2FAD-4BA7-B40C-887CA5EE3EFF}"/>
              </a:ext>
            </a:extLst>
          </p:cNvPr>
          <p:cNvSpPr/>
          <p:nvPr/>
        </p:nvSpPr>
        <p:spPr>
          <a:xfrm>
            <a:off x="6608864" y="1772158"/>
            <a:ext cx="1490554" cy="6947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11282843"/>
              </a:avLst>
            </a:prstTxWarp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</a:t>
            </a:r>
            <a:r>
              <a:rPr lang="en-US" sz="3600" b="0" cap="none" spc="0" dirty="0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onge’s </a:t>
            </a:r>
            <a:r>
              <a:rPr lang="en-US" sz="3600" b="0" cap="none" spc="0" dirty="0" err="1">
                <a:ln w="0"/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orhtoptic</a:t>
            </a:r>
            <a:endParaRPr lang="en-US" sz="3600" b="0" cap="none" spc="0" dirty="0">
              <a:ln w="0"/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ED7AE4-01FD-4763-9046-130EFCC10013}"/>
              </a:ext>
            </a:extLst>
          </p:cNvPr>
          <p:cNvSpPr txBox="1"/>
          <p:nvPr/>
        </p:nvSpPr>
        <p:spPr>
          <a:xfrm>
            <a:off x="4495800" y="1833146"/>
            <a:ext cx="133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Circumbilliard</a:t>
            </a:r>
            <a:endParaRPr 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D44855B-CB22-4E5C-A27F-E99CBE0F5289}"/>
                  </a:ext>
                </a:extLst>
              </p:cNvPr>
              <p:cNvSpPr txBox="1"/>
              <p:nvPr/>
            </p:nvSpPr>
            <p:spPr>
              <a:xfrm>
                <a:off x="4143029" y="3215998"/>
                <a:ext cx="151791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D44855B-CB22-4E5C-A27F-E99CBE0F5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29" y="3215998"/>
                <a:ext cx="1517916" cy="338554"/>
              </a:xfrm>
              <a:prstGeom prst="rect">
                <a:avLst/>
              </a:prstGeom>
              <a:blipFill>
                <a:blip r:embed="rId15"/>
                <a:stretch>
                  <a:fillRect t="-101818" r="-19277" b="-1690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BD23D17-FD25-4376-92DB-283EE6CD3CFE}"/>
              </a:ext>
            </a:extLst>
          </p:cNvPr>
          <p:cNvCxnSpPr>
            <a:cxnSpLocks/>
            <a:stCxn id="103" idx="2"/>
            <a:endCxn id="111" idx="0"/>
          </p:cNvCxnSpPr>
          <p:nvPr/>
        </p:nvCxnSpPr>
        <p:spPr>
          <a:xfrm flipH="1">
            <a:off x="4838700" y="3554552"/>
            <a:ext cx="63287" cy="4692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A1FDB0-3FEB-430B-9FB1-8BA5B386C384}"/>
                  </a:ext>
                </a:extLst>
              </p:cNvPr>
              <p:cNvSpPr txBox="1"/>
              <p:nvPr/>
            </p:nvSpPr>
            <p:spPr>
              <a:xfrm>
                <a:off x="4117508" y="4023753"/>
                <a:ext cx="144238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FA1FDB0-3FEB-430B-9FB1-8BA5B386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08" y="4023753"/>
                <a:ext cx="1442383" cy="338554"/>
              </a:xfrm>
              <a:prstGeom prst="rect">
                <a:avLst/>
              </a:prstGeom>
              <a:blipFill>
                <a:blip r:embed="rId16"/>
                <a:stretch>
                  <a:fillRect l="-8861" t="-100000" b="-1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27A9082-605F-4CC6-B38F-AD6F685809C4}"/>
              </a:ext>
            </a:extLst>
          </p:cNvPr>
          <p:cNvSpPr/>
          <p:nvPr/>
        </p:nvSpPr>
        <p:spPr>
          <a:xfrm>
            <a:off x="5533219" y="3465286"/>
            <a:ext cx="4182386" cy="836138"/>
          </a:xfrm>
          <a:custGeom>
            <a:avLst/>
            <a:gdLst>
              <a:gd name="connsiteX0" fmla="*/ 5265269 w 5265269"/>
              <a:gd name="connsiteY0" fmla="*/ 0 h 656316"/>
              <a:gd name="connsiteX1" fmla="*/ 637610 w 5265269"/>
              <a:gd name="connsiteY1" fmla="*/ 604299 h 656316"/>
              <a:gd name="connsiteX2" fmla="*/ 156556 w 5265269"/>
              <a:gd name="connsiteY2" fmla="*/ 584421 h 656316"/>
              <a:gd name="connsiteX0" fmla="*/ 4627659 w 4627659"/>
              <a:gd name="connsiteY0" fmla="*/ 0 h 604299"/>
              <a:gd name="connsiteX1" fmla="*/ 0 w 4627659"/>
              <a:gd name="connsiteY1" fmla="*/ 604299 h 604299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997394 w 4997394"/>
              <a:gd name="connsiteY0" fmla="*/ 0 h 854766"/>
              <a:gd name="connsiteX1" fmla="*/ 0 w 4997394"/>
              <a:gd name="connsiteY1" fmla="*/ 854766 h 854766"/>
              <a:gd name="connsiteX0" fmla="*/ 4842344 w 4842344"/>
              <a:gd name="connsiteY0" fmla="*/ 0 h 791155"/>
              <a:gd name="connsiteX1" fmla="*/ 0 w 4842344"/>
              <a:gd name="connsiteY1" fmla="*/ 791155 h 791155"/>
              <a:gd name="connsiteX0" fmla="*/ 4961614 w 4961614"/>
              <a:gd name="connsiteY0" fmla="*/ 0 h 608275"/>
              <a:gd name="connsiteX1" fmla="*/ 0 w 4961614"/>
              <a:gd name="connsiteY1" fmla="*/ 608275 h 608275"/>
              <a:gd name="connsiteX0" fmla="*/ 4961614 w 4961614"/>
              <a:gd name="connsiteY0" fmla="*/ 0 h 672991"/>
              <a:gd name="connsiteX1" fmla="*/ 0 w 4961614"/>
              <a:gd name="connsiteY1" fmla="*/ 608275 h 672991"/>
              <a:gd name="connsiteX0" fmla="*/ 4003482 w 4003482"/>
              <a:gd name="connsiteY0" fmla="*/ 0 h 672991"/>
              <a:gd name="connsiteX1" fmla="*/ 0 w 4003482"/>
              <a:gd name="connsiteY1" fmla="*/ 608275 h 672991"/>
              <a:gd name="connsiteX0" fmla="*/ 4142630 w 4142630"/>
              <a:gd name="connsiteY0" fmla="*/ 0 h 679120"/>
              <a:gd name="connsiteX1" fmla="*/ 0 w 4142630"/>
              <a:gd name="connsiteY1" fmla="*/ 616227 h 679120"/>
              <a:gd name="connsiteX0" fmla="*/ 4142630 w 4142630"/>
              <a:gd name="connsiteY0" fmla="*/ 0 h 705523"/>
              <a:gd name="connsiteX1" fmla="*/ 0 w 4142630"/>
              <a:gd name="connsiteY1" fmla="*/ 616227 h 705523"/>
              <a:gd name="connsiteX0" fmla="*/ 4194313 w 4194313"/>
              <a:gd name="connsiteY0" fmla="*/ 0 h 644116"/>
              <a:gd name="connsiteX1" fmla="*/ 0 w 4194313"/>
              <a:gd name="connsiteY1" fmla="*/ 532738 h 644116"/>
              <a:gd name="connsiteX0" fmla="*/ 4194313 w 4194313"/>
              <a:gd name="connsiteY0" fmla="*/ 0 h 681049"/>
              <a:gd name="connsiteX1" fmla="*/ 0 w 4194313"/>
              <a:gd name="connsiteY1" fmla="*/ 532738 h 681049"/>
              <a:gd name="connsiteX0" fmla="*/ 4082995 w 4082995"/>
              <a:gd name="connsiteY0" fmla="*/ 0 h 658895"/>
              <a:gd name="connsiteX1" fmla="*/ 0 w 4082995"/>
              <a:gd name="connsiteY1" fmla="*/ 500933 h 658895"/>
              <a:gd name="connsiteX0" fmla="*/ 4138654 w 4138654"/>
              <a:gd name="connsiteY0" fmla="*/ 0 h 678240"/>
              <a:gd name="connsiteX1" fmla="*/ 0 w 4138654"/>
              <a:gd name="connsiteY1" fmla="*/ 528763 h 678240"/>
              <a:gd name="connsiteX0" fmla="*/ 4202264 w 4202264"/>
              <a:gd name="connsiteY0" fmla="*/ 0 h 834320"/>
              <a:gd name="connsiteX1" fmla="*/ 0 w 4202264"/>
              <a:gd name="connsiteY1" fmla="*/ 731521 h 834320"/>
              <a:gd name="connsiteX0" fmla="*/ 4122751 w 4122751"/>
              <a:gd name="connsiteY0" fmla="*/ 0 h 827770"/>
              <a:gd name="connsiteX1" fmla="*/ 0 w 4122751"/>
              <a:gd name="connsiteY1" fmla="*/ 723570 h 827770"/>
              <a:gd name="connsiteX0" fmla="*/ 4182386 w 4182386"/>
              <a:gd name="connsiteY0" fmla="*/ 0 h 870856"/>
              <a:gd name="connsiteX1" fmla="*/ 0 w 4182386"/>
              <a:gd name="connsiteY1" fmla="*/ 775254 h 870856"/>
              <a:gd name="connsiteX0" fmla="*/ 4182386 w 4182386"/>
              <a:gd name="connsiteY0" fmla="*/ 0 h 836138"/>
              <a:gd name="connsiteX1" fmla="*/ 0 w 4182386"/>
              <a:gd name="connsiteY1" fmla="*/ 775254 h 83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82386" h="836138">
                <a:moveTo>
                  <a:pt x="4182386" y="0"/>
                </a:moveTo>
                <a:cubicBezTo>
                  <a:pt x="2445026" y="773927"/>
                  <a:pt x="2353584" y="947532"/>
                  <a:pt x="0" y="775254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00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>
                <a:solidFill>
                  <a:srgbClr val="FFFFFF">
                    <a:alpha val="90000"/>
                  </a:srgbClr>
                </a:solidFill>
              </a:rPr>
              <a:t>Elliptic loci</a:t>
            </a:r>
            <a:endParaRPr lang="pt-BR" sz="72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Of triangular centers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511CA-7F81-4484-B505-06FD09A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MaJOR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Triangular centers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entroid">
            <a:extLst>
              <a:ext uri="{FF2B5EF4-FFF2-40B4-BE49-F238E27FC236}">
                <a16:creationId xmlns:a16="http://schemas.microsoft.com/office/drawing/2014/main" id="{2E2F9678-9FEA-439E-88B2-B2E86A78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8911" y="1088950"/>
            <a:ext cx="3372551" cy="21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Orthocenter">
            <a:extLst>
              <a:ext uri="{FF2B5EF4-FFF2-40B4-BE49-F238E27FC236}">
                <a16:creationId xmlns:a16="http://schemas.microsoft.com/office/drawing/2014/main" id="{38A1336D-1296-44E1-9468-C9F77451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09" y="949902"/>
            <a:ext cx="3356919" cy="23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91E3-F3D1-4F68-9F4F-72D393C8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2187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5E75-4626-4A34-B3D4-951A035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54275596-E03E-41BC-9449-AB1CA590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4908" y="3700714"/>
            <a:ext cx="2529346" cy="25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6BA88-2998-42C9-98AC-118D766D3FA9}"/>
              </a:ext>
            </a:extLst>
          </p:cNvPr>
          <p:cNvSpPr txBox="1"/>
          <p:nvPr/>
        </p:nvSpPr>
        <p:spPr>
          <a:xfrm>
            <a:off x="9685565" y="3801094"/>
            <a:ext cx="200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9-point center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79F46E-2650-4335-83DC-7B931092A2C5}"/>
              </a:ext>
            </a:extLst>
          </p:cNvPr>
          <p:cNvSpPr txBox="1"/>
          <p:nvPr/>
        </p:nvSpPr>
        <p:spPr>
          <a:xfrm>
            <a:off x="4353830" y="771851"/>
            <a:ext cx="1649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Barycenter/</a:t>
            </a:r>
          </a:p>
          <a:p>
            <a:r>
              <a:rPr lang="en-US" sz="2400" dirty="0"/>
              <a:t>Centroid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D9665C-B792-4D2E-BC26-4AF0AE88D9F4}"/>
              </a:ext>
            </a:extLst>
          </p:cNvPr>
          <p:cNvSpPr txBox="1"/>
          <p:nvPr/>
        </p:nvSpPr>
        <p:spPr>
          <a:xfrm>
            <a:off x="9664027" y="746002"/>
            <a:ext cx="180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Orthocenter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2C410A-52F5-4911-9D5E-2302C9E28FB0}"/>
              </a:ext>
            </a:extLst>
          </p:cNvPr>
          <p:cNvSpPr txBox="1"/>
          <p:nvPr/>
        </p:nvSpPr>
        <p:spPr>
          <a:xfrm>
            <a:off x="5876728" y="3748523"/>
            <a:ext cx="191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Circumcenter</a:t>
            </a:r>
          </a:p>
        </p:txBody>
      </p:sp>
      <p:pic>
        <p:nvPicPr>
          <p:cNvPr id="26" name="Picture 6" descr="Image result for nine point circle">
            <a:extLst>
              <a:ext uri="{FF2B5EF4-FFF2-40B4-BE49-F238E27FC236}">
                <a16:creationId xmlns:a16="http://schemas.microsoft.com/office/drawing/2014/main" id="{8CF87C97-A564-481D-8C6A-37E3442B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7981" y="3797232"/>
            <a:ext cx="3127087" cy="25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5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3B4A3-69C2-4DDD-8917-E600B73B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5"/>
          <a:stretch/>
        </p:blipFill>
        <p:spPr>
          <a:xfrm>
            <a:off x="453325" y="799098"/>
            <a:ext cx="7490938" cy="3307906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D34941-7BCE-49ED-9941-A0AEB1B8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INCENTER</a:t>
            </a:r>
            <a:r>
              <a:rPr lang="en-US" sz="1700" dirty="0">
                <a:solidFill>
                  <a:srgbClr val="FFFFFF"/>
                </a:solidFill>
              </a:rPr>
              <a:t> IS ELLIPTIC, 2013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Olga </a:t>
            </a:r>
            <a:r>
              <a:rPr lang="en-US" sz="1700" dirty="0" err="1">
                <a:solidFill>
                  <a:srgbClr val="FFFFFF"/>
                </a:solidFill>
              </a:rPr>
              <a:t>Romaskevich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 err="1">
                <a:solidFill>
                  <a:srgbClr val="FFFFFF"/>
                </a:solidFill>
              </a:rPr>
              <a:t>uNIVERSITÉ</a:t>
            </a:r>
            <a:r>
              <a:rPr lang="en-US" sz="1700" dirty="0">
                <a:solidFill>
                  <a:srgbClr val="FFFFFF"/>
                </a:solidFill>
              </a:rPr>
              <a:t> de RENNES, FRANCE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3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86AE-A2C3-47D9-BE4E-8787D1954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202" b="1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p:sp>
        <p:nvSpPr>
          <p:cNvPr id="4" name="AutoShape 2" descr="Image result for olga romaskevich">
            <a:extLst>
              <a:ext uri="{FF2B5EF4-FFF2-40B4-BE49-F238E27FC236}">
                <a16:creationId xmlns:a16="http://schemas.microsoft.com/office/drawing/2014/main" id="{E6B0DF1D-B593-493E-98F1-1403C0B4C8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08244" y="28112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BF964B-30D7-4EA1-9A42-99F68BEC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7373-DBD1-4454-8126-EC1876C5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8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AF445D0-CF55-4D08-A1AE-931110371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9399B8-BBB0-4193-BE7B-7EB62CA23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25" y="457199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C8CBFE7-2992-45B4-A394-82AD7097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621" y="457199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866A5C-9F51-4124-A6FD-AB58720F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8938" y="453642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04DA390-5769-494F-8786-D975BCA9F8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1445734"/>
            <a:ext cx="3588442" cy="428470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FA6E8F-9216-4CFF-9B60-61135115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68" y="785611"/>
            <a:ext cx="7261448" cy="31768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611EEE4-B19B-462B-9B23-C4704CAF3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8621" y="4199466"/>
            <a:ext cx="7501436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E5C25-BACA-4F6A-B0C6-9E354E2F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487" y="4334837"/>
            <a:ext cx="7198253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CIRCUMCENTER</a:t>
            </a:r>
            <a:r>
              <a:rPr lang="en-US" sz="1700" dirty="0">
                <a:solidFill>
                  <a:srgbClr val="FFFFFF"/>
                </a:solidFill>
              </a:rPr>
              <a:t> IS ELLIPTIC, 2016 (I)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RONALDO GARCIA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UNIVERSIDADE de GOIÁS, BRAZIL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4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6FB60-4347-4933-B901-7781A0DC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CAA4-10E8-4392-9888-7838FBA2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1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5DE89279-F0C3-4EA5-8A23-1833FA09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165F00E-FB89-49BB-A8C1-14BEEF717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61E7B43-BD2F-4EB7-98ED-A40D8E153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325EA12-D37A-48FD-9432-732783C99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02892-5D44-483A-99EA-025551433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724" t="-568" r="-22247" b="1686"/>
          <a:stretch/>
        </p:blipFill>
        <p:spPr>
          <a:xfrm>
            <a:off x="446532" y="641102"/>
            <a:ext cx="7497731" cy="3465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587869A-E057-47E8-AEC8-56FC635BD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199467"/>
            <a:ext cx="7497730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C27CA-0F60-428D-9B65-27823482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34837"/>
            <a:ext cx="7228412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CIRCUMCENTER</a:t>
            </a:r>
            <a:r>
              <a:rPr lang="en-US" sz="1700" dirty="0">
                <a:solidFill>
                  <a:srgbClr val="FFFFFF"/>
                </a:solidFill>
              </a:rPr>
              <a:t> IS ELLIPTIC, 2019 (II)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CORENTIN FIEROBE,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ENS-LYON, FRANCE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3"/>
              </a:rPr>
              <a:t>PDF</a:t>
            </a: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E6738-B6D1-4BEF-A970-D3716A2F9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946"/>
          <a:stretch/>
        </p:blipFill>
        <p:spPr>
          <a:xfrm>
            <a:off x="8036240" y="641102"/>
            <a:ext cx="3702435" cy="57494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176A0-B9A3-4E7A-AA17-6E83F4A5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97B90-1E52-44E9-B161-D41BE370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4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E8EE-74F9-4481-9362-046A97BA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1297925"/>
          </a:xfrm>
        </p:spPr>
        <p:txBody>
          <a:bodyPr>
            <a:normAutofit fontScale="90000"/>
          </a:bodyPr>
          <a:lstStyle/>
          <a:p>
            <a:r>
              <a:rPr lang="en-US" dirty="0"/>
              <a:t>Ray tracing</a:t>
            </a:r>
            <a:br>
              <a:rPr lang="en-US" dirty="0"/>
            </a:br>
            <a:r>
              <a:rPr lang="en-US" dirty="0"/>
              <a:t>Curved </a:t>
            </a:r>
            <a:r>
              <a:rPr lang="en-US" dirty="0" err="1"/>
              <a:t>mirRORS</a:t>
            </a:r>
            <a:br>
              <a:rPr lang="en-US" dirty="0"/>
            </a:br>
            <a:r>
              <a:rPr lang="en-US" dirty="0"/>
              <a:t>2006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0D901-68EA-4649-873F-C4D4D34A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DAD4-6132-4C46-A09D-A2D5952B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2CAC-D353-4EA6-BD81-A781E80A9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76" y="1051212"/>
            <a:ext cx="5131904" cy="513190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D7BA571-9AB4-4A00-A415-DA7E15F5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4" y="2697783"/>
            <a:ext cx="5249284" cy="2884372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52E01C9-6E0D-4A56-A614-68183E41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0" y="990120"/>
            <a:ext cx="2658378" cy="77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201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386943"/>
            <a:ext cx="11293434" cy="201385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E8B43-A227-4A0A-8F00-67B5020C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72846"/>
            <a:ext cx="10993549" cy="1055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FFFFFF"/>
                </a:solidFill>
              </a:rPr>
              <a:t>LOCUS OF </a:t>
            </a:r>
            <a:r>
              <a:rPr lang="en-US" sz="1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BARYCENTER</a:t>
            </a:r>
            <a:r>
              <a:rPr lang="en-US" sz="1700" dirty="0">
                <a:solidFill>
                  <a:srgbClr val="FFFFFF"/>
                </a:solidFill>
              </a:rPr>
              <a:t> (for all N) is ELLIPTIC, 2016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PROFS. RICHARD Schwartz (BROWN) &amp; SERGEI </a:t>
            </a:r>
            <a:r>
              <a:rPr lang="en-US" sz="1700" dirty="0" err="1">
                <a:solidFill>
                  <a:srgbClr val="FFFFFF"/>
                </a:solidFill>
              </a:rPr>
              <a:t>Tabachnikov</a:t>
            </a:r>
            <a:r>
              <a:rPr lang="en-US" sz="1700" dirty="0">
                <a:solidFill>
                  <a:srgbClr val="FFFFFF"/>
                </a:solidFill>
              </a:rPr>
              <a:t> (PENN STATE)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  <a:hlinkClick r:id="rId2"/>
              </a:rPr>
              <a:t>PDF</a:t>
            </a:r>
            <a:br>
              <a:rPr lang="en-US" sz="1700" dirty="0">
                <a:solidFill>
                  <a:srgbClr val="FFFFFF"/>
                </a:solidFill>
              </a:rPr>
            </a:br>
            <a:endParaRPr lang="en-US" sz="17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20CA1-D322-4A6C-AA02-89422A6C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1" y="1164923"/>
            <a:ext cx="3631635" cy="2124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FE802-D8DF-4667-B10B-A87FEFB0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544" y="437805"/>
            <a:ext cx="3283494" cy="3578741"/>
          </a:xfrm>
          <a:prstGeom prst="rect">
            <a:avLst/>
          </a:prstGeom>
        </p:spPr>
      </p:pic>
      <p:pic>
        <p:nvPicPr>
          <p:cNvPr id="3076" name="Picture 4" descr="Image result for richard schwartz brown">
            <a:extLst>
              <a:ext uri="{FF2B5EF4-FFF2-40B4-BE49-F238E27FC236}">
                <a16:creationId xmlns:a16="http://schemas.microsoft.com/office/drawing/2014/main" id="{C302EBD8-BD77-4339-B011-155038CB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4976" y="476208"/>
            <a:ext cx="3631636" cy="350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EA88F-5485-4351-8E07-922F7618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286D8-3D7B-4893-BAA6-618A16A3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8DFA1-287C-426E-AE51-78B985CD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Kimberling’s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Encyclopedia of triangular centers (</a:t>
            </a:r>
            <a:r>
              <a:rPr lang="en-US" sz="3100" dirty="0">
                <a:solidFill>
                  <a:srgbClr val="FFFFFF"/>
                </a:solidFill>
                <a:hlinkClick r:id="rId2"/>
              </a:rPr>
              <a:t>ETC</a:t>
            </a:r>
            <a:r>
              <a:rPr lang="en-US" sz="31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7170" name="Picture 2" descr="Headshot of Kimberling">
            <a:extLst>
              <a:ext uri="{FF2B5EF4-FFF2-40B4-BE49-F238E27FC236}">
                <a16:creationId xmlns:a16="http://schemas.microsoft.com/office/drawing/2014/main" id="{1EE0F8AC-F5E2-4BBB-8F3B-4AD712C3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294" y="1052795"/>
            <a:ext cx="2396937" cy="179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61C460-6AA3-4CEE-B5D2-5CF228D61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26" y="641102"/>
            <a:ext cx="5051706" cy="56920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82B8A-77A5-4D37-B31E-DF217840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A3238-7C93-4087-B7FD-B9FBC4CC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2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02940D-D888-447B-B691-B266105F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Elliptic LOCI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D37B0-9623-40EE-B1D3-1BF0F2361960}"/>
              </a:ext>
            </a:extLst>
          </p:cNvPr>
          <p:cNvGrpSpPr/>
          <p:nvPr/>
        </p:nvGrpSpPr>
        <p:grpSpPr>
          <a:xfrm>
            <a:off x="446534" y="792124"/>
            <a:ext cx="6519639" cy="5497033"/>
            <a:chOff x="1913859" y="1775637"/>
            <a:chExt cx="3763927" cy="34555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BB6A76-8006-4679-85C7-F545E8032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16" t="8445" r="19491" b="5209"/>
            <a:stretch/>
          </p:blipFill>
          <p:spPr>
            <a:xfrm>
              <a:off x="1913859" y="1775637"/>
              <a:ext cx="3763927" cy="345558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4896B4-E3B1-47EA-A3B4-0106B4193B20}"/>
                </a:ext>
              </a:extLst>
            </p:cNvPr>
            <p:cNvCxnSpPr>
              <a:cxnSpLocks/>
            </p:cNvCxnSpPr>
            <p:nvPr/>
          </p:nvCxnSpPr>
          <p:spPr>
            <a:xfrm>
              <a:off x="2770496" y="2324669"/>
              <a:ext cx="2438400" cy="2238232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1114FF-69A4-4059-9450-2F20E7339A73}"/>
                </a:ext>
              </a:extLst>
            </p:cNvPr>
            <p:cNvSpPr txBox="1"/>
            <p:nvPr/>
          </p:nvSpPr>
          <p:spPr>
            <a:xfrm>
              <a:off x="2334585" y="1964445"/>
              <a:ext cx="6142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Euler</a:t>
              </a:r>
            </a:p>
            <a:p>
              <a:r>
                <a:rPr lang="en-US" sz="16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line</a:t>
              </a:r>
              <a:endParaRPr lang="pt-BR" sz="1600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132B-59FB-4D8B-8054-7677B71D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6D7E1-2A3F-4F0B-9495-A33695BDB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7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5000" dirty="0" err="1">
                <a:solidFill>
                  <a:srgbClr val="FFFFFF">
                    <a:alpha val="90000"/>
                  </a:srgbClr>
                </a:solidFill>
              </a:rPr>
              <a:t>mittenpunkt</a:t>
            </a:r>
            <a:endParaRPr lang="pt-BR" sz="50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stationarity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85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D7AAB-DE60-4276-A074-EA775CA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Hunting for a fixed point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BFA5-2673-47C6-8270-F3C35E351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2717B-0B9C-450B-B557-54771711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32FE0D-CD93-45C8-87A3-DB9774E2FA7E}"/>
              </a:ext>
            </a:extLst>
          </p:cNvPr>
          <p:cNvGrpSpPr/>
          <p:nvPr/>
        </p:nvGrpSpPr>
        <p:grpSpPr>
          <a:xfrm>
            <a:off x="8344084" y="3704019"/>
            <a:ext cx="3108543" cy="2839602"/>
            <a:chOff x="8339535" y="3704019"/>
            <a:chExt cx="3108543" cy="2839602"/>
          </a:xfrm>
        </p:grpSpPr>
        <p:pic>
          <p:nvPicPr>
            <p:cNvPr id="7" name="Picture 6" descr="A black and white photo of a person&#10;&#10;Description automatically generated">
              <a:extLst>
                <a:ext uri="{FF2B5EF4-FFF2-40B4-BE49-F238E27FC236}">
                  <a16:creationId xmlns:a16="http://schemas.microsoft.com/office/drawing/2014/main" id="{9D1AC45E-71F3-476A-B86E-6E3C7EFAC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5" t="5637" r="8710" b="5679"/>
            <a:stretch/>
          </p:blipFill>
          <p:spPr>
            <a:xfrm>
              <a:off x="9047357" y="3704019"/>
              <a:ext cx="1634987" cy="220648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48CE31-AD70-4C29-91FF-142B618BF0C7}"/>
                </a:ext>
              </a:extLst>
            </p:cNvPr>
            <p:cNvSpPr/>
            <p:nvPr/>
          </p:nvSpPr>
          <p:spPr>
            <a:xfrm>
              <a:off x="8339535" y="5897290"/>
              <a:ext cx="31085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Christian Heinrich von Nagel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(1803–1882)</a:t>
              </a:r>
              <a:endParaRPr lang="pt-BR" dirty="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675E36A-282D-4B8F-AB4C-396E1F7C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4" y="855591"/>
            <a:ext cx="6498926" cy="505251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2A4927-D745-4205-AC78-39E5AB38B0D5}"/>
              </a:ext>
            </a:extLst>
          </p:cNvPr>
          <p:cNvCxnSpPr>
            <a:cxnSpLocks/>
          </p:cNvCxnSpPr>
          <p:nvPr/>
        </p:nvCxnSpPr>
        <p:spPr>
          <a:xfrm>
            <a:off x="2356211" y="1542036"/>
            <a:ext cx="2180227" cy="3707191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05B734-02EC-4071-B6D1-0FCF7F4344B8}"/>
              </a:ext>
            </a:extLst>
          </p:cNvPr>
          <p:cNvCxnSpPr>
            <a:cxnSpLocks/>
          </p:cNvCxnSpPr>
          <p:nvPr/>
        </p:nvCxnSpPr>
        <p:spPr>
          <a:xfrm flipH="1" flipV="1">
            <a:off x="694162" y="859148"/>
            <a:ext cx="5993403" cy="3806408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827BF8-3DE4-48C0-B5C8-63F4A660D9AC}"/>
              </a:ext>
            </a:extLst>
          </p:cNvPr>
          <p:cNvCxnSpPr>
            <a:cxnSpLocks/>
          </p:cNvCxnSpPr>
          <p:nvPr/>
        </p:nvCxnSpPr>
        <p:spPr>
          <a:xfrm flipH="1">
            <a:off x="3132767" y="1650249"/>
            <a:ext cx="2202135" cy="3322139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6AEFBD-499D-4BF6-891E-E13A8D4439A9}"/>
              </a:ext>
            </a:extLst>
          </p:cNvPr>
          <p:cNvCxnSpPr>
            <a:cxnSpLocks/>
          </p:cNvCxnSpPr>
          <p:nvPr/>
        </p:nvCxnSpPr>
        <p:spPr>
          <a:xfrm flipH="1">
            <a:off x="817008" y="2202135"/>
            <a:ext cx="5480990" cy="1973305"/>
          </a:xfrm>
          <a:prstGeom prst="straightConnector1">
            <a:avLst/>
          </a:prstGeom>
          <a:ln w="381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89FD84-87B7-4925-A098-B98966E6EA68}"/>
              </a:ext>
            </a:extLst>
          </p:cNvPr>
          <p:cNvCxnSpPr>
            <a:cxnSpLocks/>
          </p:cNvCxnSpPr>
          <p:nvPr/>
        </p:nvCxnSpPr>
        <p:spPr>
          <a:xfrm flipH="1">
            <a:off x="2019869" y="2861481"/>
            <a:ext cx="5195248" cy="134657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EEE7091-45E2-4027-93D6-2C3161E4C0FD}"/>
              </a:ext>
            </a:extLst>
          </p:cNvPr>
          <p:cNvCxnSpPr>
            <a:cxnSpLocks/>
          </p:cNvCxnSpPr>
          <p:nvPr/>
        </p:nvCxnSpPr>
        <p:spPr>
          <a:xfrm>
            <a:off x="794981" y="883153"/>
            <a:ext cx="4495204" cy="40313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10631E85-43BC-4315-BE8D-ABF80E1F8181}"/>
              </a:ext>
            </a:extLst>
          </p:cNvPr>
          <p:cNvSpPr>
            <a:spLocks noChangeAspect="1"/>
          </p:cNvSpPr>
          <p:nvPr/>
        </p:nvSpPr>
        <p:spPr>
          <a:xfrm>
            <a:off x="3892968" y="3645863"/>
            <a:ext cx="137160" cy="137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337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6D7AAB-DE60-4276-A074-EA775CA50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 </a:t>
            </a:r>
            <a:r>
              <a:rPr lang="en-US" sz="3600" dirty="0" err="1">
                <a:solidFill>
                  <a:srgbClr val="FFFFFF"/>
                </a:solidFill>
              </a:rPr>
              <a:t>Mittenpunkt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02338-A679-4380-A075-8FFB5EC8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110" y="237817"/>
            <a:ext cx="4558079" cy="6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C7814-5330-493D-861E-DC53FEDEB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29FEE-B70D-4904-8AE3-E896120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79B10-22C6-48CB-8F79-AE2B91F8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58" y="1138850"/>
            <a:ext cx="2404953" cy="17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9313-5E88-4BDE-B0CD-E4D05B1F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dirty="0"/>
              <a:t>proof sketch</a:t>
            </a:r>
            <a:br>
              <a:rPr lang="en-US" dirty="0"/>
            </a:br>
            <a:r>
              <a:rPr lang="en-US" dirty="0"/>
              <a:t>(PROF. Olga </a:t>
            </a:r>
            <a:r>
              <a:rPr lang="en-US" dirty="0" err="1"/>
              <a:t>Romaskevich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A1098-175B-4D1E-BD5C-0B570495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2A80-D173-4427-99C0-A08A6143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513B52-963B-466D-B406-1B4CC818CAE0}"/>
              </a:ext>
            </a:extLst>
          </p:cNvPr>
          <p:cNvGrpSpPr/>
          <p:nvPr/>
        </p:nvGrpSpPr>
        <p:grpSpPr>
          <a:xfrm>
            <a:off x="2171301" y="1911828"/>
            <a:ext cx="2719149" cy="3964738"/>
            <a:chOff x="1684528" y="1856170"/>
            <a:chExt cx="2719149" cy="39647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95F985-307E-468E-B66D-0CB34E646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69" t="3124" r="1003" b="3200"/>
            <a:stretch/>
          </p:blipFill>
          <p:spPr>
            <a:xfrm>
              <a:off x="1684528" y="1856170"/>
              <a:ext cx="2719149" cy="3964738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05A879-70E1-4619-9F97-AAFE106AC66D}"/>
                </a:ext>
              </a:extLst>
            </p:cNvPr>
            <p:cNvCxnSpPr>
              <a:cxnSpLocks/>
            </p:cNvCxnSpPr>
            <p:nvPr/>
          </p:nvCxnSpPr>
          <p:spPr>
            <a:xfrm>
              <a:off x="2092656" y="1878842"/>
              <a:ext cx="965954" cy="27127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08B4FF1-D4C0-4DCD-8C7C-9E8C5A8A1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618" y="4114122"/>
              <a:ext cx="1454943" cy="16679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E9EDA5-B17E-4D7C-B610-209FBFC4A4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5570" y="4297175"/>
              <a:ext cx="91440" cy="914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A73FB85-3B1D-4CC5-BD80-09E442279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0309" y="4047037"/>
              <a:ext cx="91440" cy="91438"/>
            </a:xfrm>
            <a:prstGeom prst="ellipse">
              <a:avLst/>
            </a:prstGeom>
            <a:solidFill>
              <a:srgbClr val="080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E085EDA-1DCD-4A0C-ADFF-8B24006B1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28443" y="4522458"/>
              <a:ext cx="91440" cy="91438"/>
            </a:xfrm>
            <a:prstGeom prst="ellipse">
              <a:avLst/>
            </a:prstGeom>
            <a:solidFill>
              <a:srgbClr val="080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4BD161-BF44-4419-8FD8-242FED5A307A}"/>
              </a:ext>
            </a:extLst>
          </p:cNvPr>
          <p:cNvGrpSpPr/>
          <p:nvPr/>
        </p:nvGrpSpPr>
        <p:grpSpPr>
          <a:xfrm>
            <a:off x="7110225" y="1909798"/>
            <a:ext cx="1844677" cy="3964738"/>
            <a:chOff x="1684528" y="1856170"/>
            <a:chExt cx="2719149" cy="396473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6AF606B-B2E9-4566-A624-EFE7F0430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69" t="3124" r="1003" b="3200"/>
            <a:stretch/>
          </p:blipFill>
          <p:spPr>
            <a:xfrm>
              <a:off x="1684528" y="1856170"/>
              <a:ext cx="2719149" cy="3964738"/>
            </a:xfrm>
            <a:prstGeom prst="rect">
              <a:avLst/>
            </a:prstGeom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7870E56-D6E7-446E-B3C1-C51DBF5A0BDE}"/>
                </a:ext>
              </a:extLst>
            </p:cNvPr>
            <p:cNvCxnSpPr>
              <a:cxnSpLocks/>
            </p:cNvCxnSpPr>
            <p:nvPr/>
          </p:nvCxnSpPr>
          <p:spPr>
            <a:xfrm>
              <a:off x="2092656" y="1878842"/>
              <a:ext cx="929270" cy="26734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7C0CB3A-555D-4B6C-B21E-23F370C47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9618" y="4092980"/>
              <a:ext cx="1406512" cy="16891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E4E8C3E-D8BA-4562-B24C-6099B9BB676B}"/>
              </a:ext>
            </a:extLst>
          </p:cNvPr>
          <p:cNvCxnSpPr>
            <a:cxnSpLocks/>
          </p:cNvCxnSpPr>
          <p:nvPr/>
        </p:nvCxnSpPr>
        <p:spPr>
          <a:xfrm flipH="1">
            <a:off x="2882103" y="4143444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73C7F9-7AF0-4925-8021-E856C06C5857}"/>
              </a:ext>
            </a:extLst>
          </p:cNvPr>
          <p:cNvCxnSpPr>
            <a:cxnSpLocks/>
          </p:cNvCxnSpPr>
          <p:nvPr/>
        </p:nvCxnSpPr>
        <p:spPr>
          <a:xfrm flipH="1">
            <a:off x="3884301" y="3982761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62EA04-842B-4859-AD2F-4E4EEC7E5415}"/>
              </a:ext>
            </a:extLst>
          </p:cNvPr>
          <p:cNvCxnSpPr>
            <a:cxnSpLocks/>
          </p:cNvCxnSpPr>
          <p:nvPr/>
        </p:nvCxnSpPr>
        <p:spPr>
          <a:xfrm flipH="1">
            <a:off x="2848972" y="4418427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49C532-2858-46E7-8610-D49521F76881}"/>
              </a:ext>
            </a:extLst>
          </p:cNvPr>
          <p:cNvCxnSpPr>
            <a:cxnSpLocks/>
          </p:cNvCxnSpPr>
          <p:nvPr/>
        </p:nvCxnSpPr>
        <p:spPr>
          <a:xfrm flipH="1">
            <a:off x="2906947" y="4436638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78B7D4A-6F0B-4163-A753-FE09E67A6EF1}"/>
              </a:ext>
            </a:extLst>
          </p:cNvPr>
          <p:cNvCxnSpPr>
            <a:cxnSpLocks/>
          </p:cNvCxnSpPr>
          <p:nvPr/>
        </p:nvCxnSpPr>
        <p:spPr>
          <a:xfrm flipH="1">
            <a:off x="3661334" y="4705998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3A010D-4B7B-4B82-A460-8EDB5BC0CD55}"/>
              </a:ext>
            </a:extLst>
          </p:cNvPr>
          <p:cNvCxnSpPr>
            <a:cxnSpLocks/>
          </p:cNvCxnSpPr>
          <p:nvPr/>
        </p:nvCxnSpPr>
        <p:spPr>
          <a:xfrm flipH="1">
            <a:off x="3719309" y="4724209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0E4A068-B53F-412F-9395-C68B7B471727}"/>
              </a:ext>
            </a:extLst>
          </p:cNvPr>
          <p:cNvSpPr>
            <a:spLocks noChangeAspect="1"/>
          </p:cNvSpPr>
          <p:nvPr/>
        </p:nvSpPr>
        <p:spPr>
          <a:xfrm>
            <a:off x="7866120" y="4101702"/>
            <a:ext cx="91440" cy="91438"/>
          </a:xfrm>
          <a:prstGeom prst="ellipse">
            <a:avLst/>
          </a:prstGeom>
          <a:solidFill>
            <a:srgbClr val="080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F35252F-13CA-48AC-98CA-6063415B2B21}"/>
              </a:ext>
            </a:extLst>
          </p:cNvPr>
          <p:cNvSpPr>
            <a:spLocks noChangeAspect="1"/>
          </p:cNvSpPr>
          <p:nvPr/>
        </p:nvSpPr>
        <p:spPr>
          <a:xfrm>
            <a:off x="7776733" y="4583000"/>
            <a:ext cx="91440" cy="91438"/>
          </a:xfrm>
          <a:prstGeom prst="ellipse">
            <a:avLst/>
          </a:prstGeom>
          <a:solidFill>
            <a:srgbClr val="080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1DC3C05-52BD-45AC-BA23-C4A960222AFA}"/>
              </a:ext>
            </a:extLst>
          </p:cNvPr>
          <p:cNvSpPr>
            <a:spLocks noChangeAspect="1"/>
          </p:cNvSpPr>
          <p:nvPr/>
        </p:nvSpPr>
        <p:spPr>
          <a:xfrm>
            <a:off x="7917397" y="4311507"/>
            <a:ext cx="91440" cy="9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511422-CF52-4B12-A9D8-A8020E5FC068}"/>
              </a:ext>
            </a:extLst>
          </p:cNvPr>
          <p:cNvCxnSpPr>
            <a:cxnSpLocks/>
          </p:cNvCxnSpPr>
          <p:nvPr/>
        </p:nvCxnSpPr>
        <p:spPr>
          <a:xfrm flipH="1">
            <a:off x="7566796" y="4140795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8B2561A-50A3-46D8-B4C4-299D7B039A0C}"/>
              </a:ext>
            </a:extLst>
          </p:cNvPr>
          <p:cNvCxnSpPr>
            <a:cxnSpLocks/>
          </p:cNvCxnSpPr>
          <p:nvPr/>
        </p:nvCxnSpPr>
        <p:spPr>
          <a:xfrm flipH="1">
            <a:off x="8246963" y="3992042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202BD4-10E7-41A0-ACA0-28319E8272C3}"/>
              </a:ext>
            </a:extLst>
          </p:cNvPr>
          <p:cNvCxnSpPr>
            <a:cxnSpLocks/>
          </p:cNvCxnSpPr>
          <p:nvPr/>
        </p:nvCxnSpPr>
        <p:spPr>
          <a:xfrm flipH="1">
            <a:off x="7553544" y="4419751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3E4CBBD-BBE6-499B-AA1F-DE7E80A407C3}"/>
              </a:ext>
            </a:extLst>
          </p:cNvPr>
          <p:cNvCxnSpPr>
            <a:cxnSpLocks/>
          </p:cNvCxnSpPr>
          <p:nvPr/>
        </p:nvCxnSpPr>
        <p:spPr>
          <a:xfrm flipH="1">
            <a:off x="7611519" y="4437962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AA399C-A15E-4A0B-93D6-7102883E464F}"/>
              </a:ext>
            </a:extLst>
          </p:cNvPr>
          <p:cNvCxnSpPr>
            <a:cxnSpLocks/>
          </p:cNvCxnSpPr>
          <p:nvPr/>
        </p:nvCxnSpPr>
        <p:spPr>
          <a:xfrm flipH="1">
            <a:off x="8059780" y="4679495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39AF4B-3636-48FD-930D-98535143274D}"/>
              </a:ext>
            </a:extLst>
          </p:cNvPr>
          <p:cNvCxnSpPr>
            <a:cxnSpLocks/>
          </p:cNvCxnSpPr>
          <p:nvPr/>
        </p:nvCxnSpPr>
        <p:spPr>
          <a:xfrm flipH="1">
            <a:off x="8117755" y="4697706"/>
            <a:ext cx="69574" cy="156222"/>
          </a:xfrm>
          <a:prstGeom prst="line">
            <a:avLst/>
          </a:prstGeom>
          <a:ln>
            <a:solidFill>
              <a:srgbClr val="080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F0B4A1-4390-4583-9D0F-777CF5927821}"/>
              </a:ext>
            </a:extLst>
          </p:cNvPr>
          <p:cNvCxnSpPr/>
          <p:nvPr/>
        </p:nvCxnSpPr>
        <p:spPr>
          <a:xfrm flipH="1">
            <a:off x="7226132" y="4349939"/>
            <a:ext cx="146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EE86569-09C7-4F71-BE79-43FB0601851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28061" y="4343190"/>
            <a:ext cx="14699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57488890-029B-4BC3-9C37-6A6D59F9C8FF}"/>
              </a:ext>
            </a:extLst>
          </p:cNvPr>
          <p:cNvSpPr/>
          <p:nvPr/>
        </p:nvSpPr>
        <p:spPr>
          <a:xfrm>
            <a:off x="5369470" y="3900636"/>
            <a:ext cx="1332647" cy="4979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affine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84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57CFBA-B606-49FA-93C7-39C6BF5E0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4" y="803261"/>
            <a:ext cx="11301984" cy="28254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1C279-58CB-4529-B3EC-15E50919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GENERALIZE </a:t>
            </a:r>
            <a:r>
              <a:rPr lang="en-US" sz="4000" dirty="0" err="1">
                <a:solidFill>
                  <a:srgbClr val="FFFFFF"/>
                </a:solidFill>
              </a:rPr>
              <a:t>mittenpunkt</a:t>
            </a:r>
            <a:r>
              <a:rPr lang="en-US" sz="4000" dirty="0">
                <a:solidFill>
                  <a:srgbClr val="FFFFFF"/>
                </a:solidFill>
              </a:rPr>
              <a:t> for N&gt;3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77111-B757-461E-A1D2-7E5325D9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6B483-A505-4426-BA2C-343AA967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8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6100" dirty="0">
                <a:solidFill>
                  <a:srgbClr val="FFFFFF">
                    <a:alpha val="90000"/>
                  </a:srgbClr>
                </a:solidFill>
              </a:rPr>
              <a:t>A Constant of motion</a:t>
            </a:r>
            <a:br>
              <a:rPr lang="en-US" sz="6100" dirty="0">
                <a:solidFill>
                  <a:srgbClr val="FFFFFF">
                    <a:alpha val="90000"/>
                  </a:srgbClr>
                </a:solidFill>
              </a:rPr>
            </a:br>
            <a:r>
              <a:rPr lang="en-US" sz="6100" dirty="0">
                <a:solidFill>
                  <a:srgbClr val="FFFFFF">
                    <a:alpha val="90000"/>
                  </a:srgbClr>
                </a:solidFill>
              </a:rPr>
              <a:t>n=3</a:t>
            </a:r>
            <a:endParaRPr lang="pt-BR" sz="61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000" dirty="0"/>
              <a:t>* Cosine sum</a:t>
            </a:r>
          </a:p>
          <a:p>
            <a:r>
              <a:rPr lang="en-US" sz="2000" dirty="0"/>
              <a:t>* Cosine product</a:t>
            </a:r>
            <a:endParaRPr lang="pt-BR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63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C4533-5AEA-4AF3-89EA-60D10C16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Three little CIRCLES</a:t>
            </a:r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61641E87-AF27-4F47-95B3-6756EA97C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0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7C58CB-8BB2-4BF4-A3DF-3CEC26D5FE42}"/>
              </a:ext>
            </a:extLst>
          </p:cNvPr>
          <p:cNvCxnSpPr/>
          <p:nvPr/>
        </p:nvCxnSpPr>
        <p:spPr>
          <a:xfrm flipV="1">
            <a:off x="4928315" y="2094963"/>
            <a:ext cx="695460" cy="875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1A0ACB5-3A90-4799-829C-97B05B16433F}"/>
              </a:ext>
            </a:extLst>
          </p:cNvPr>
          <p:cNvSpPr txBox="1"/>
          <p:nvPr/>
        </p:nvSpPr>
        <p:spPr>
          <a:xfrm>
            <a:off x="5207358" y="2429814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</a:t>
            </a:r>
            <a:endParaRPr lang="pt-BR" sz="2400" dirty="0">
              <a:solidFill>
                <a:srgbClr val="00B05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D66F9-95D0-40A8-B812-F59946073386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1428750"/>
            <a:ext cx="2211457" cy="2117303"/>
          </a:xfrm>
          <a:prstGeom prst="straightConnector1">
            <a:avLst/>
          </a:prstGeom>
          <a:ln>
            <a:solidFill>
              <a:srgbClr val="AA55AA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EA8404-FA40-4237-8D34-24D2A8D114CD}"/>
              </a:ext>
            </a:extLst>
          </p:cNvPr>
          <p:cNvSpPr txBox="1"/>
          <p:nvPr/>
        </p:nvSpPr>
        <p:spPr>
          <a:xfrm>
            <a:off x="1824060" y="163647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A55AA"/>
                </a:solidFill>
              </a:rPr>
              <a:t>R</a:t>
            </a:r>
            <a:endParaRPr lang="pt-BR" sz="2400" dirty="0">
              <a:solidFill>
                <a:srgbClr val="AA55AA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4105EC-CB29-4BAD-873A-AF152E6E97C8}"/>
              </a:ext>
            </a:extLst>
          </p:cNvPr>
          <p:cNvCxnSpPr>
            <a:cxnSpLocks/>
          </p:cNvCxnSpPr>
          <p:nvPr/>
        </p:nvCxnSpPr>
        <p:spPr>
          <a:xfrm flipH="1" flipV="1">
            <a:off x="3515932" y="1657076"/>
            <a:ext cx="1004938" cy="1122219"/>
          </a:xfrm>
          <a:prstGeom prst="straightConnector1">
            <a:avLst/>
          </a:prstGeom>
          <a:ln>
            <a:solidFill>
              <a:srgbClr val="FF054D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8DBCC7-56CC-4F36-8448-7C3B91EE42C6}"/>
                  </a:ext>
                </a:extLst>
              </p:cNvPr>
              <p:cNvSpPr txBox="1"/>
              <p:nvPr/>
            </p:nvSpPr>
            <p:spPr>
              <a:xfrm>
                <a:off x="3694987" y="1535548"/>
                <a:ext cx="5178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54D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FF054D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8DBCC7-56CC-4F36-8448-7C3B91EE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87" y="1535548"/>
                <a:ext cx="517898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7C102-467F-4947-8017-901DE663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D3C2F-3DAB-458E-8233-DF6C40F7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1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4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76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Rectangle 78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80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6" name="Rectangle 82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84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8" name="Rectangle 86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DB63C76-AA27-4884-A0C6-5B872FFD8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r="4662" b="-2"/>
          <a:stretch/>
        </p:blipFill>
        <p:spPr bwMode="auto">
          <a:xfrm>
            <a:off x="446534" y="599724"/>
            <a:ext cx="5614416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lliptic pool table">
            <a:extLst>
              <a:ext uri="{FF2B5EF4-FFF2-40B4-BE49-F238E27FC236}">
                <a16:creationId xmlns:a16="http://schemas.microsoft.com/office/drawing/2014/main" id="{F461D5A0-B183-4CF1-9F1E-4B5F8F882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9" r="3" b="5050"/>
          <a:stretch/>
        </p:blipFill>
        <p:spPr bwMode="auto">
          <a:xfrm>
            <a:off x="6116658" y="599724"/>
            <a:ext cx="5626608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1E7C1-CB08-4FB3-B72A-D077180C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Pool table / </a:t>
            </a:r>
            <a:r>
              <a:rPr lang="en-US" sz="3600" dirty="0" err="1">
                <a:solidFill>
                  <a:srgbClr val="FFFFFF"/>
                </a:solidFill>
              </a:rPr>
              <a:t>jeu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billards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ED6AE-9F8F-4DDF-8F53-C027E077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FC06A-5198-4EB9-BDDF-718D5584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88D9C-E547-445C-86E7-F37AB5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COMPARING Radii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4E8ED-1063-4897-B4E8-8F669C3E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D74AA-49B2-4CF1-A4F8-3A694E06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4A036-BAE7-4008-815B-0A134DA9D734}"/>
              </a:ext>
            </a:extLst>
          </p:cNvPr>
          <p:cNvGrpSpPr/>
          <p:nvPr/>
        </p:nvGrpSpPr>
        <p:grpSpPr>
          <a:xfrm>
            <a:off x="931166" y="1856732"/>
            <a:ext cx="6518800" cy="3438667"/>
            <a:chOff x="931166" y="1856732"/>
            <a:chExt cx="6518800" cy="3438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BEE7D5-8508-45DA-A0F2-606D9B9C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166" y="1856732"/>
              <a:ext cx="6518800" cy="343866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FD561F-6FCF-4B69-8345-0382246E15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1182" y="2315571"/>
              <a:ext cx="1" cy="1019032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4C1CC6-0711-4B3B-9184-1C9EDD00FF98}"/>
                </a:ext>
              </a:extLst>
            </p:cNvPr>
            <p:cNvSpPr txBox="1"/>
            <p:nvPr/>
          </p:nvSpPr>
          <p:spPr>
            <a:xfrm>
              <a:off x="3257246" y="2604357"/>
              <a:ext cx="1446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accent6"/>
                  </a:solidFill>
                </a:rPr>
                <a:t>known</a:t>
              </a:r>
            </a:p>
            <a:p>
              <a:pPr algn="r"/>
              <a:r>
                <a:rPr lang="en-US" sz="1600" dirty="0">
                  <a:solidFill>
                    <a:schemeClr val="accent6"/>
                  </a:solidFill>
                </a:rPr>
                <a:t>proportionality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AD96C6-ED20-43B2-96D9-477E48D66F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5334" y="2413381"/>
              <a:ext cx="9097" cy="1624820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E4DFFC-2880-44FC-A0C1-1A76DA16B87C}"/>
                </a:ext>
              </a:extLst>
            </p:cNvPr>
            <p:cNvSpPr txBox="1"/>
            <p:nvPr/>
          </p:nvSpPr>
          <p:spPr>
            <a:xfrm>
              <a:off x="2580887" y="3657890"/>
              <a:ext cx="3626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???</a:t>
              </a:r>
              <a:endParaRPr lang="pt-BR" sz="1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22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43DAE87-9137-4D4D-830C-DF44A7B72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2"/>
          <a:stretch/>
        </p:blipFill>
        <p:spPr>
          <a:xfrm>
            <a:off x="931166" y="1577849"/>
            <a:ext cx="6518800" cy="399643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88D9C-E547-445C-86E7-F37AB5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Scatter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inradius vs. 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circumradius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E4E56-2488-46C9-9B95-D1638FCA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115D6-B58D-4C42-8A63-84A721CA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3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215DDA-DDF9-4A54-B699-59E4DB7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11276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WONDER IDENTITY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2268E-2E6A-4A24-B882-02B63222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2621-E188-4D5B-B681-095777F7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B414E3-DA62-4E37-BFEA-745E96720B27}"/>
              </a:ext>
            </a:extLst>
          </p:cNvPr>
          <p:cNvGrpSpPr/>
          <p:nvPr/>
        </p:nvGrpSpPr>
        <p:grpSpPr>
          <a:xfrm>
            <a:off x="5809941" y="527708"/>
            <a:ext cx="4848939" cy="4641719"/>
            <a:chOff x="5809941" y="527708"/>
            <a:chExt cx="4848939" cy="464171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7A8279-00E7-44EA-B64C-DF2490F3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9941" y="527708"/>
              <a:ext cx="4848939" cy="4641719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842414B-9107-49B7-9CF0-86AAB2BEF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2861" y="2766359"/>
              <a:ext cx="444473" cy="62954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6A9C35-875B-4E59-B0B2-3B8A43118D0E}"/>
                </a:ext>
              </a:extLst>
            </p:cNvPr>
            <p:cNvSpPr txBox="1"/>
            <p:nvPr/>
          </p:nvSpPr>
          <p:spPr>
            <a:xfrm>
              <a:off x="9186222" y="2711884"/>
              <a:ext cx="306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r</a:t>
              </a:r>
              <a:endParaRPr lang="pt-BR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7EFE5B-AA87-4A2D-8EEF-DBA6B6820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6166" y="1015387"/>
              <a:ext cx="1193303" cy="1840630"/>
            </a:xfrm>
            <a:prstGeom prst="straightConnector1">
              <a:avLst/>
            </a:prstGeom>
            <a:ln>
              <a:solidFill>
                <a:srgbClr val="AA55AA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A30BA5-6620-4CAA-B5DB-0DF9C7F004BF}"/>
                </a:ext>
              </a:extLst>
            </p:cNvPr>
            <p:cNvSpPr txBox="1"/>
            <p:nvPr/>
          </p:nvSpPr>
          <p:spPr>
            <a:xfrm>
              <a:off x="8693088" y="114012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AA55AA"/>
                  </a:solidFill>
                </a:rPr>
                <a:t>R</a:t>
              </a:r>
              <a:endParaRPr lang="pt-BR" sz="2400" dirty="0">
                <a:solidFill>
                  <a:srgbClr val="AA55AA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2A4C01-3733-4565-A0EE-C8C4BF88AEDC}"/>
                </a:ext>
              </a:extLst>
            </p:cNvPr>
            <p:cNvSpPr txBox="1"/>
            <p:nvPr/>
          </p:nvSpPr>
          <p:spPr>
            <a:xfrm rot="18796951">
              <a:off x="5858023" y="1011668"/>
              <a:ext cx="1317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circumcircle</a:t>
              </a:r>
              <a:endParaRPr lang="pt-BR" dirty="0">
                <a:solidFill>
                  <a:srgbClr val="7030A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0905B-5C06-4D52-B15A-5C65506640F4}"/>
                </a:ext>
              </a:extLst>
            </p:cNvPr>
            <p:cNvSpPr txBox="1"/>
            <p:nvPr/>
          </p:nvSpPr>
          <p:spPr>
            <a:xfrm rot="20944062">
              <a:off x="7130676" y="1427444"/>
              <a:ext cx="80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billiard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D44183-B1B0-4EB0-825A-EAB6A19D449A}"/>
                </a:ext>
              </a:extLst>
            </p:cNvPr>
            <p:cNvSpPr txBox="1"/>
            <p:nvPr/>
          </p:nvSpPr>
          <p:spPr>
            <a:xfrm>
              <a:off x="8715437" y="3680366"/>
              <a:ext cx="852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incircle</a:t>
              </a:r>
              <a:endParaRPr lang="pt-BR" dirty="0">
                <a:solidFill>
                  <a:srgbClr val="00B050"/>
                </a:solidFill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50ADBA8A-D4FD-4766-9406-DF209D3289C0}"/>
                </a:ext>
              </a:extLst>
            </p:cNvPr>
            <p:cNvSpPr>
              <a:spLocks noChangeAspect="1"/>
            </p:cNvSpPr>
            <p:nvPr/>
          </p:nvSpPr>
          <p:spPr>
            <a:xfrm rot="3361852">
              <a:off x="6118890" y="2976357"/>
              <a:ext cx="301752" cy="30162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10877DE8-FDB7-455C-8812-0E3CB6423230}"/>
                </a:ext>
              </a:extLst>
            </p:cNvPr>
            <p:cNvSpPr>
              <a:spLocks noChangeAspect="1"/>
            </p:cNvSpPr>
            <p:nvPr/>
          </p:nvSpPr>
          <p:spPr>
            <a:xfrm rot="16569812">
              <a:off x="9491041" y="4220707"/>
              <a:ext cx="301752" cy="301625"/>
            </a:xfrm>
            <a:prstGeom prst="arc">
              <a:avLst>
                <a:gd name="adj1" fmla="val 16200000"/>
                <a:gd name="adj2" fmla="val 957879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82C80817-DA81-4BDB-831A-CC7F82881CA1}"/>
                </a:ext>
              </a:extLst>
            </p:cNvPr>
            <p:cNvSpPr>
              <a:spLocks noChangeAspect="1"/>
            </p:cNvSpPr>
            <p:nvPr/>
          </p:nvSpPr>
          <p:spPr>
            <a:xfrm rot="10629926">
              <a:off x="10043190" y="2322307"/>
              <a:ext cx="301752" cy="301625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7CA7-60EE-49B9-BB24-5B308BDF15FD}"/>
                  </a:ext>
                </a:extLst>
              </p:cNvPr>
              <p:cNvSpPr txBox="1"/>
              <p:nvPr/>
            </p:nvSpPr>
            <p:spPr>
              <a:xfrm>
                <a:off x="934759" y="3785009"/>
                <a:ext cx="2599430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C7CA7-60EE-49B9-BB24-5B308BDF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59" y="3785009"/>
                <a:ext cx="2599430" cy="1384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D7B516-A411-472B-8676-1DB45BD2FB54}"/>
                  </a:ext>
                </a:extLst>
              </p:cNvPr>
              <p:cNvSpPr txBox="1"/>
              <p:nvPr/>
            </p:nvSpPr>
            <p:spPr>
              <a:xfrm>
                <a:off x="6499994" y="2988669"/>
                <a:ext cx="287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D7B516-A411-472B-8676-1DB45BD2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94" y="2988669"/>
                <a:ext cx="287836" cy="276999"/>
              </a:xfrm>
              <a:prstGeom prst="rect">
                <a:avLst/>
              </a:prstGeom>
              <a:blipFill>
                <a:blip r:embed="rId4"/>
                <a:stretch>
                  <a:fillRect l="-17021" r="-6383" b="-173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D6044E-E59A-42C0-8AB7-F29828F09D28}"/>
                  </a:ext>
                </a:extLst>
              </p:cNvPr>
              <p:cNvSpPr txBox="1"/>
              <p:nvPr/>
            </p:nvSpPr>
            <p:spPr>
              <a:xfrm>
                <a:off x="9845998" y="2508719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D6044E-E59A-42C0-8AB7-F29828F09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998" y="2508719"/>
                <a:ext cx="293157" cy="276999"/>
              </a:xfrm>
              <a:prstGeom prst="rect">
                <a:avLst/>
              </a:prstGeom>
              <a:blipFill>
                <a:blip r:embed="rId5"/>
                <a:stretch>
                  <a:fillRect l="-16667" r="-6250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728DDB-2741-4888-A02B-9634B73EAADB}"/>
                  </a:ext>
                </a:extLst>
              </p:cNvPr>
              <p:cNvSpPr txBox="1"/>
              <p:nvPr/>
            </p:nvSpPr>
            <p:spPr>
              <a:xfrm>
                <a:off x="9421014" y="3905639"/>
                <a:ext cx="293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728DDB-2741-4888-A02B-9634B73EA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014" y="3905639"/>
                <a:ext cx="293157" cy="276999"/>
              </a:xfrm>
              <a:prstGeom prst="rect">
                <a:avLst/>
              </a:prstGeom>
              <a:blipFill>
                <a:blip r:embed="rId6"/>
                <a:stretch>
                  <a:fillRect l="-16327" r="-4082" b="-1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17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9B19031-3629-4ECE-86EF-202BBCDA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4" y="760878"/>
            <a:ext cx="11301984" cy="29102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49C531-6D56-4936-BD70-5E81F5D2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Sum of cosines = constant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699647-909B-4A34-AD80-60DB53F55694}"/>
              </a:ext>
            </a:extLst>
          </p:cNvPr>
          <p:cNvSpPr txBox="1"/>
          <p:nvPr/>
        </p:nvSpPr>
        <p:spPr>
          <a:xfrm>
            <a:off x="5482424" y="362847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q</a:t>
            </a:r>
            <a:endParaRPr lang="pt-BR" dirty="0">
              <a:latin typeface="Symbol" panose="05050102010706020507" pitchFamily="18" charset="2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E6E1B1-A22C-4534-86C9-8EFA70DD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05A63-30BB-4EB5-8977-A4E37C9C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4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15DDA-DDF9-4A54-B699-59E4DB7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4434"/>
            <a:ext cx="3054091" cy="47091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May 6</a:t>
            </a:r>
            <a:r>
              <a:rPr lang="en-US" baseline="30000">
                <a:solidFill>
                  <a:schemeClr val="bg1">
                    <a:lumMod val="85000"/>
                    <a:lumOff val="15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,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BA8BF0-FA82-49BB-B1E1-F3B5F03B7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89806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6EF35-99BD-4ECC-9D47-693F7004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ABA0B-15E5-4D9A-9E15-C4EA2E65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FD42D7-A4F5-4546-B59A-943BC1F03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307" y="1110902"/>
            <a:ext cx="1499211" cy="1634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AA1AB-397C-4533-A6AF-B77F54044020}"/>
                  </a:ext>
                </a:extLst>
              </p:cNvPr>
              <p:cNvSpPr txBox="1"/>
              <p:nvPr/>
            </p:nvSpPr>
            <p:spPr>
              <a:xfrm>
                <a:off x="778884" y="3928205"/>
                <a:ext cx="2599430" cy="1384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8AA1AB-397C-4533-A6AF-B77F54044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84" y="3928205"/>
                <a:ext cx="2599430" cy="13844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024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5919-C179-4E50-86EB-4704F1AD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Corollary I: conservation of</a:t>
            </a:r>
            <a:br>
              <a:rPr lang="en-US" dirty="0"/>
            </a:br>
            <a:r>
              <a:rPr lang="en-US" dirty="0" err="1"/>
              <a:t>excentral</a:t>
            </a:r>
            <a:r>
              <a:rPr lang="en-US" dirty="0"/>
              <a:t> COSINE product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9B3DE-1631-4445-B4AB-24AA9E5D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A485-3E9D-4423-9B9B-085B83F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/>
              <p:nvPr/>
            </p:nvSpPr>
            <p:spPr>
              <a:xfrm>
                <a:off x="923869" y="2952806"/>
                <a:ext cx="4665316" cy="8406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3200" i="1" smtClean="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  <m:func>
                          <m:funcPr>
                            <m:ctrlPr>
                              <a:rPr lang="en-US" sz="32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  <m:func>
                          <m:funcPr>
                            <m:ctrlPr>
                              <a:rPr lang="en-US" sz="3200" i="1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rgbClr val="26B726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3200" i="1">
                                    <a:solidFill>
                                      <a:srgbClr val="26B726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func>
                      </m:e>
                    </m:d>
                  </m:oMath>
                </a14:m>
                <a:r>
                  <a:rPr lang="pt-BR" sz="3200" dirty="0"/>
                  <a:t>=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808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69" y="2952806"/>
                <a:ext cx="4665316" cy="840615"/>
              </a:xfrm>
              <a:prstGeom prst="rect">
                <a:avLst/>
              </a:prstGeom>
              <a:blipFill>
                <a:blip r:embed="rId2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99874A-14C2-4C11-BC93-9F28207451AB}"/>
                  </a:ext>
                </a:extLst>
              </p:cNvPr>
              <p:cNvSpPr txBox="1"/>
              <p:nvPr/>
            </p:nvSpPr>
            <p:spPr>
              <a:xfrm>
                <a:off x="7728114" y="1140958"/>
                <a:ext cx="336590" cy="3398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solidFill>
                    <a:srgbClr val="26B726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99874A-14C2-4C11-BC93-9F282074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114" y="1140958"/>
                <a:ext cx="336590" cy="339833"/>
              </a:xfrm>
              <a:prstGeom prst="rect">
                <a:avLst/>
              </a:prstGeom>
              <a:blipFill>
                <a:blip r:embed="rId3"/>
                <a:stretch>
                  <a:fillRect l="-23636" r="-5455" b="-303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42A9350C-E448-4BF9-B66A-8B8F6ED12CE6}"/>
              </a:ext>
            </a:extLst>
          </p:cNvPr>
          <p:cNvSpPr>
            <a:spLocks noChangeAspect="1"/>
          </p:cNvSpPr>
          <p:nvPr/>
        </p:nvSpPr>
        <p:spPr>
          <a:xfrm rot="7073856">
            <a:off x="7558916" y="705999"/>
            <a:ext cx="457200" cy="457200"/>
          </a:xfrm>
          <a:prstGeom prst="arc">
            <a:avLst>
              <a:gd name="adj1" fmla="val 17002843"/>
              <a:gd name="adj2" fmla="val 20270325"/>
            </a:avLst>
          </a:prstGeom>
          <a:ln w="28575">
            <a:solidFill>
              <a:srgbClr val="26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E4BFD-7F20-4B27-BED1-C8CBA69655E2}"/>
              </a:ext>
            </a:extLst>
          </p:cNvPr>
          <p:cNvSpPr txBox="1"/>
          <p:nvPr/>
        </p:nvSpPr>
        <p:spPr>
          <a:xfrm rot="21078603">
            <a:off x="7573406" y="3348225"/>
            <a:ext cx="148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orbit is orthic</a:t>
            </a:r>
            <a:endParaRPr lang="pt-BR" dirty="0">
              <a:solidFill>
                <a:srgbClr val="0808FF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ADDF95-E08E-4F45-BBEA-7EB6EDA204D5}"/>
              </a:ext>
            </a:extLst>
          </p:cNvPr>
          <p:cNvCxnSpPr>
            <a:cxnSpLocks/>
          </p:cNvCxnSpPr>
          <p:nvPr/>
        </p:nvCxnSpPr>
        <p:spPr>
          <a:xfrm>
            <a:off x="7759920" y="830911"/>
            <a:ext cx="1857183" cy="3756992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709CB0-6CCF-4F0F-B96A-7DCA3BE888F8}"/>
              </a:ext>
            </a:extLst>
          </p:cNvPr>
          <p:cNvCxnSpPr>
            <a:cxnSpLocks/>
          </p:cNvCxnSpPr>
          <p:nvPr/>
        </p:nvCxnSpPr>
        <p:spPr>
          <a:xfrm flipH="1" flipV="1">
            <a:off x="7478522" y="3840480"/>
            <a:ext cx="3120567" cy="294198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86C118-4AE6-495B-86B0-75D1B39E794E}"/>
              </a:ext>
            </a:extLst>
          </p:cNvPr>
          <p:cNvCxnSpPr>
            <a:cxnSpLocks/>
          </p:cNvCxnSpPr>
          <p:nvPr/>
        </p:nvCxnSpPr>
        <p:spPr>
          <a:xfrm flipV="1">
            <a:off x="7312413" y="3440164"/>
            <a:ext cx="2702255" cy="2316581"/>
          </a:xfrm>
          <a:prstGeom prst="straightConnector1">
            <a:avLst/>
          </a:prstGeom>
          <a:ln>
            <a:solidFill>
              <a:srgbClr val="26B72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271895-41B1-4986-91AB-550D329D6EFD}"/>
                  </a:ext>
                </a:extLst>
              </p:cNvPr>
              <p:cNvSpPr txBox="1"/>
              <p:nvPr/>
            </p:nvSpPr>
            <p:spPr>
              <a:xfrm>
                <a:off x="9006583" y="3802021"/>
                <a:ext cx="557652" cy="215444"/>
              </a:xfrm>
              <a:prstGeom prst="rect">
                <a:avLst/>
              </a:prstGeom>
              <a:solidFill>
                <a:srgbClr val="FFFFFF">
                  <a:alpha val="32157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1400" b="1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0808FF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9271895-41B1-4986-91AB-550D329D6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583" y="3802021"/>
                <a:ext cx="557652" cy="215444"/>
              </a:xfrm>
              <a:prstGeom prst="rect">
                <a:avLst/>
              </a:prstGeom>
              <a:blipFill>
                <a:blip r:embed="rId4"/>
                <a:stretch>
                  <a:fillRect l="-6522" r="-5435"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DF378624-C62D-4EEC-9524-A20E58871E62}"/>
              </a:ext>
            </a:extLst>
          </p:cNvPr>
          <p:cNvSpPr/>
          <p:nvPr/>
        </p:nvSpPr>
        <p:spPr>
          <a:xfrm>
            <a:off x="9315599" y="3999507"/>
            <a:ext cx="45719" cy="45719"/>
          </a:xfrm>
          <a:prstGeom prst="ellipse">
            <a:avLst/>
          </a:prstGeom>
          <a:solidFill>
            <a:srgbClr val="2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E46584-CA4D-469F-9DF7-9F5CCCEFC0C2}"/>
              </a:ext>
            </a:extLst>
          </p:cNvPr>
          <p:cNvSpPr/>
          <p:nvPr/>
        </p:nvSpPr>
        <p:spPr>
          <a:xfrm>
            <a:off x="4814516" y="2819102"/>
            <a:ext cx="665121" cy="1045598"/>
          </a:xfrm>
          <a:prstGeom prst="rect">
            <a:avLst/>
          </a:prstGeom>
          <a:noFill/>
          <a:ln>
            <a:solidFill>
              <a:srgbClr val="0808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94FAD-D8A5-4A55-A45F-1CDBA622873E}"/>
              </a:ext>
            </a:extLst>
          </p:cNvPr>
          <p:cNvSpPr txBox="1"/>
          <p:nvPr/>
        </p:nvSpPr>
        <p:spPr>
          <a:xfrm>
            <a:off x="4759179" y="2438182"/>
            <a:ext cx="75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FF"/>
                </a:solidFill>
              </a:rPr>
              <a:t>orthic</a:t>
            </a:r>
            <a:endParaRPr lang="pt-BR" dirty="0">
              <a:solidFill>
                <a:srgbClr val="0808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B711A-F31D-439C-A47F-F9E0F4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9" t="3124" r="1003" b="3200"/>
          <a:stretch/>
        </p:blipFill>
        <p:spPr>
          <a:xfrm>
            <a:off x="7252815" y="830911"/>
            <a:ext cx="3417836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0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B711A-F31D-439C-A47F-F9E0F44B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69" t="3124" r="1003" b="3200"/>
          <a:stretch/>
        </p:blipFill>
        <p:spPr>
          <a:xfrm>
            <a:off x="7977890" y="1089626"/>
            <a:ext cx="3417836" cy="4983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25919-C179-4E50-86EB-4704F1AD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dirty="0"/>
              <a:t>Corollary II: conservation of</a:t>
            </a:r>
            <a:br>
              <a:rPr lang="en-US" dirty="0"/>
            </a:br>
            <a:r>
              <a:rPr lang="en-US" dirty="0" err="1"/>
              <a:t>excentral</a:t>
            </a:r>
            <a:r>
              <a:rPr lang="en-US" dirty="0"/>
              <a:t>-to-orbit AREA RATIO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9B3DE-1631-4445-B4AB-24AA9E5D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4A485-3E9D-4423-9B9B-085B83F7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/>
              <p:nvPr/>
            </p:nvSpPr>
            <p:spPr>
              <a:xfrm>
                <a:off x="2433691" y="3065571"/>
                <a:ext cx="2235356" cy="1238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sz="4800" i="1">
                        <a:solidFill>
                          <a:srgbClr val="0808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4800" dirty="0"/>
                  <a:t>=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rgbClr val="0808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800" i="1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rgbClr val="0808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3178C7-4FE0-4B19-8C7B-5DA300735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691" y="3065571"/>
                <a:ext cx="2235356" cy="1238288"/>
              </a:xfrm>
              <a:prstGeom prst="rect">
                <a:avLst/>
              </a:prstGeom>
              <a:blipFill>
                <a:blip r:embed="rId3"/>
                <a:stretch>
                  <a:fillRect b="-44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9271895-41B1-4986-91AB-550D329D6EFD}"/>
              </a:ext>
            </a:extLst>
          </p:cNvPr>
          <p:cNvSpPr txBox="1"/>
          <p:nvPr/>
        </p:nvSpPr>
        <p:spPr>
          <a:xfrm>
            <a:off x="9686808" y="4241949"/>
            <a:ext cx="65" cy="215444"/>
          </a:xfrm>
          <a:prstGeom prst="rect">
            <a:avLst/>
          </a:prstGeom>
          <a:solidFill>
            <a:srgbClr val="FFFFFF">
              <a:alpha val="32157"/>
            </a:srgbClr>
          </a:solidFill>
        </p:spPr>
        <p:txBody>
          <a:bodyPr wrap="none" lIns="0" tIns="0" rIns="0" bIns="0" rtlCol="0">
            <a:spAutoFit/>
          </a:bodyPr>
          <a:lstStyle/>
          <a:p>
            <a:endParaRPr lang="pt-BR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498C0D-01F7-4C96-A10F-75146A4D20C4}"/>
                  </a:ext>
                </a:extLst>
              </p:cNvPr>
              <p:cNvSpPr/>
              <p:nvPr/>
            </p:nvSpPr>
            <p:spPr>
              <a:xfrm>
                <a:off x="8725787" y="2207114"/>
                <a:ext cx="515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498C0D-01F7-4C96-A10F-75146A4D2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787" y="2207114"/>
                <a:ext cx="5152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E6D4F9-1546-43BB-85F3-87E6D08AA6CB}"/>
                  </a:ext>
                </a:extLst>
              </p:cNvPr>
              <p:cNvSpPr/>
              <p:nvPr/>
            </p:nvSpPr>
            <p:spPr>
              <a:xfrm>
                <a:off x="9359025" y="3975023"/>
                <a:ext cx="696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4E6D4F9-1546-43BB-85F3-87E6D08AA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025" y="3975023"/>
                <a:ext cx="6967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1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7B82-5A43-49A2-B612-2E3B7A0A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Corollary III: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Cosine circle is stationary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DB588-6EC2-461F-9F98-F052D9DCC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54698"/>
            <a:ext cx="5433917" cy="56899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1EB3B1-EA94-4EC7-9331-BB0517344394}"/>
              </a:ext>
            </a:extLst>
          </p:cNvPr>
          <p:cNvCxnSpPr>
            <a:cxnSpLocks/>
          </p:cNvCxnSpPr>
          <p:nvPr/>
        </p:nvCxnSpPr>
        <p:spPr>
          <a:xfrm>
            <a:off x="7363217" y="2323075"/>
            <a:ext cx="723695" cy="46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319A64-A94B-40BB-B767-671A679F37A9}"/>
              </a:ext>
            </a:extLst>
          </p:cNvPr>
          <p:cNvCxnSpPr>
            <a:cxnSpLocks/>
          </p:cNvCxnSpPr>
          <p:nvPr/>
        </p:nvCxnSpPr>
        <p:spPr>
          <a:xfrm flipV="1">
            <a:off x="7220780" y="4058081"/>
            <a:ext cx="496733" cy="42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7E513-0CAB-4973-8C02-ECC85D17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C3E25-01F4-48F0-9CF6-E4042CD5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03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89B55-F41F-4991-8E5C-13E9C77F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33" y="1577340"/>
            <a:ext cx="4955798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100">
                <a:solidFill>
                  <a:srgbClr val="FFFFFF">
                    <a:alpha val="90000"/>
                  </a:srgbClr>
                </a:solidFill>
              </a:rPr>
              <a:t>Constants of motion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33218-B9CE-4087-8DAA-54D01C302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accent1"/>
                </a:solidFill>
              </a:rPr>
              <a:t>Generalizing for N&gt;3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B0A31-E779-41F9-8C8A-47397D71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ED69-A92C-4B54-949E-FD9804D1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78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8AA1-9FDD-48B4-826C-A18C29DC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N=4: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Monge’s orthoptic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8588320" y="4258054"/>
            <a:ext cx="2467701" cy="2269334"/>
            <a:chOff x="8420588" y="4241821"/>
            <a:chExt cx="2467701" cy="22693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0588" y="4241821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28544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1" y="502919"/>
            <a:ext cx="6004730" cy="5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66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linear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EE94EB3D-983E-4028-A72D-23F373E00AFB}"/>
              </a:ext>
            </a:extLst>
          </p:cNvPr>
          <p:cNvSpPr/>
          <p:nvPr/>
        </p:nvSpPr>
        <p:spPr>
          <a:xfrm>
            <a:off x="4026340" y="1597867"/>
            <a:ext cx="6963943" cy="4392313"/>
          </a:xfrm>
          <a:prstGeom prst="arc">
            <a:avLst>
              <a:gd name="adj1" fmla="val 12806079"/>
              <a:gd name="adj2" fmla="val 36220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D42E5-5664-4D03-90B7-42FEAAB06713}"/>
              </a:ext>
            </a:extLst>
          </p:cNvPr>
          <p:cNvSpPr/>
          <p:nvPr/>
        </p:nvSpPr>
        <p:spPr>
          <a:xfrm>
            <a:off x="7986765" y="1618367"/>
            <a:ext cx="870681" cy="82388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789737"/>
              <a:gd name="connsiteY0" fmla="*/ 0 h 714859"/>
              <a:gd name="connsiteX1" fmla="*/ 789737 w 789737"/>
              <a:gd name="connsiteY1" fmla="*/ 714859 h 714859"/>
              <a:gd name="connsiteX0" fmla="*/ 0 w 959512"/>
              <a:gd name="connsiteY0" fmla="*/ 0 h 841800"/>
              <a:gd name="connsiteX1" fmla="*/ 959512 w 959512"/>
              <a:gd name="connsiteY1" fmla="*/ 841800 h 84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512" h="841800">
                <a:moveTo>
                  <a:pt x="0" y="0"/>
                </a:moveTo>
                <a:lnTo>
                  <a:pt x="959512" y="841800"/>
                </a:ln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17E68-FB4B-41D8-B1B1-F328DED36FB8}"/>
              </a:ext>
            </a:extLst>
          </p:cNvPr>
          <p:cNvCxnSpPr>
            <a:cxnSpLocks/>
          </p:cNvCxnSpPr>
          <p:nvPr/>
        </p:nvCxnSpPr>
        <p:spPr>
          <a:xfrm flipH="1">
            <a:off x="7904160" y="1603698"/>
            <a:ext cx="65839" cy="698089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CE8-27EB-42F1-9DF5-FFC2022164A9}"/>
                  </a:ext>
                </a:extLst>
              </p:cNvPr>
              <p:cNvSpPr txBox="1"/>
              <p:nvPr/>
            </p:nvSpPr>
            <p:spPr>
              <a:xfrm>
                <a:off x="7742082" y="2258814"/>
                <a:ext cx="3123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40CE8-27EB-42F1-9DF5-FFC202216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82" y="2258814"/>
                <a:ext cx="31232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CD230-7ECD-464C-B647-5EBF9CA79866}"/>
                  </a:ext>
                </a:extLst>
              </p:cNvPr>
              <p:cNvSpPr txBox="1"/>
              <p:nvPr/>
            </p:nvSpPr>
            <p:spPr>
              <a:xfrm>
                <a:off x="6877903" y="1873595"/>
                <a:ext cx="3054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CD230-7ECD-464C-B647-5EBF9CA79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903" y="1873595"/>
                <a:ext cx="3054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8EE02C-8F35-48B3-8C08-DDDF6317D9AE}"/>
                  </a:ext>
                </a:extLst>
              </p:cNvPr>
              <p:cNvSpPr txBox="1"/>
              <p:nvPr/>
            </p:nvSpPr>
            <p:spPr>
              <a:xfrm>
                <a:off x="8865511" y="2226806"/>
                <a:ext cx="3984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8EE02C-8F35-48B3-8C08-DDDF6317D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11" y="2226806"/>
                <a:ext cx="39844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69BF31-CDB6-4AC7-8EFC-0E8C45CE4C70}"/>
              </a:ext>
            </a:extLst>
          </p:cNvPr>
          <p:cNvCxnSpPr>
            <a:cxnSpLocks/>
          </p:cNvCxnSpPr>
          <p:nvPr/>
        </p:nvCxnSpPr>
        <p:spPr>
          <a:xfrm flipH="1" flipV="1">
            <a:off x="5409437" y="1400973"/>
            <a:ext cx="5148470" cy="380538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9D428-8601-4AAE-8D45-669518921C94}"/>
                  </a:ext>
                </a:extLst>
              </p:cNvPr>
              <p:cNvSpPr txBox="1"/>
              <p:nvPr/>
            </p:nvSpPr>
            <p:spPr>
              <a:xfrm>
                <a:off x="6522180" y="3897483"/>
                <a:ext cx="2865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99D428-8601-4AAE-8D45-66951892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80" y="3897483"/>
                <a:ext cx="28652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278B3-04A2-4EA1-B67C-447863F2D259}"/>
                  </a:ext>
                </a:extLst>
              </p:cNvPr>
              <p:cNvSpPr txBox="1"/>
              <p:nvPr/>
            </p:nvSpPr>
            <p:spPr>
              <a:xfrm>
                <a:off x="7344198" y="1577230"/>
                <a:ext cx="26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2278B3-04A2-4EA1-B67C-447863F2D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98" y="1577230"/>
                <a:ext cx="267124" cy="369332"/>
              </a:xfrm>
              <a:prstGeom prst="rect">
                <a:avLst/>
              </a:prstGeom>
              <a:blipFill>
                <a:blip r:embed="rId6"/>
                <a:stretch>
                  <a:fillRect l="-25000" r="-18182"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D6EA02-99DA-4B3A-92DF-31F9FE3CE37B}"/>
                  </a:ext>
                </a:extLst>
              </p:cNvPr>
              <p:cNvSpPr txBox="1"/>
              <p:nvPr/>
            </p:nvSpPr>
            <p:spPr>
              <a:xfrm>
                <a:off x="8365804" y="1653969"/>
                <a:ext cx="2671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D6EA02-99DA-4B3A-92DF-31F9FE3CE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804" y="1653969"/>
                <a:ext cx="267124" cy="369332"/>
              </a:xfrm>
              <a:prstGeom prst="rect">
                <a:avLst/>
              </a:prstGeom>
              <a:blipFill>
                <a:blip r:embed="rId7"/>
                <a:stretch>
                  <a:fillRect l="-22727" r="-20455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C21D8B-1605-41F8-AD11-B52BFD42A0E1}"/>
              </a:ext>
            </a:extLst>
          </p:cNvPr>
          <p:cNvSpPr/>
          <p:nvPr/>
        </p:nvSpPr>
        <p:spPr>
          <a:xfrm rot="16518914">
            <a:off x="7098588" y="1609657"/>
            <a:ext cx="827203" cy="77862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7203" h="778623">
                <a:moveTo>
                  <a:pt x="0" y="0"/>
                </a:moveTo>
                <a:lnTo>
                  <a:pt x="827203" y="778623"/>
                </a:ln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167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E8AA1-9FDD-48B4-826C-A18C29DC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N=4: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Monge’s orthoptic circle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8588320" y="4258054"/>
            <a:ext cx="2467701" cy="2269334"/>
            <a:chOff x="8420588" y="4241821"/>
            <a:chExt cx="2467701" cy="22693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0588" y="4241821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28544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1" y="502919"/>
            <a:ext cx="6004730" cy="59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7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3DB6B5-5705-4588-A58B-13FB6D20BF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0636" y="797891"/>
            <a:ext cx="5476375" cy="546268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50AE6-9DB0-41CA-B9C0-EF3C2797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Clues to N&gt;3 generalization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0F05A-33E1-4C70-99CD-E2D27715D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3606" y="2340864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locus of orthoptic points is a stationary circle.</a:t>
            </a:r>
          </a:p>
          <a:p>
            <a:r>
              <a:rPr lang="en-US">
                <a:solidFill>
                  <a:srgbClr val="FFFFFF"/>
                </a:solidFill>
              </a:rPr>
              <a:t>Extend tangents from a point on locus, these define a rectangle: product of cosines is zero</a:t>
            </a:r>
          </a:p>
          <a:p>
            <a:r>
              <a:rPr lang="en-US">
                <a:solidFill>
                  <a:srgbClr val="FFFFFF"/>
                </a:solidFill>
              </a:rPr>
              <a:t>Four tangency points form a parallelogram: sum of cosines is zero.</a:t>
            </a:r>
          </a:p>
          <a:p>
            <a:r>
              <a:rPr lang="en-US">
                <a:solidFill>
                  <a:srgbClr val="FFFFFF"/>
                </a:solidFill>
              </a:rPr>
              <a:t>Lines from Tangential Polygon's vertices through parallelogram midpoints concur at the Ellipse's center.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B6661-3566-4CB5-9787-D889F685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B2C20-54DF-42D0-B58F-ABAEF185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pPr defTabSz="457200">
                <a:spcAft>
                  <a:spcPts val="600"/>
                </a:spcAft>
              </a:pPr>
              <a:t>41</a:t>
            </a:fld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B055CAA-2668-4929-8202-DBD35A78E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8CD2F-1923-4CA0-B5DA-778D1D37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30" y="702156"/>
            <a:ext cx="736897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Conversation </a:t>
            </a:r>
            <a:r>
              <a:rPr lang="en-US"/>
              <a:t>with jair</a:t>
            </a:r>
            <a:br>
              <a:rPr lang="en-US" dirty="0"/>
            </a:br>
            <a:r>
              <a:rPr lang="en-US" dirty="0"/>
              <a:t>May 29, 2019.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F88ED4-721F-4A25-9A68-66C57B1F8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A5A85F2-11BA-4322-9355-08C0DEC7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A0CA-0BDB-4A19-A648-638BE196B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 descr="ECVISION Black Color Vintage 1960's Style Rotary Retro Old Fashioned Rotary Dial Home Telephone">
            <a:extLst>
              <a:ext uri="{FF2B5EF4-FFF2-40B4-BE49-F238E27FC236}">
                <a16:creationId xmlns:a16="http://schemas.microsoft.com/office/drawing/2014/main" id="{96880E82-A18E-4BC8-80FB-7B9F1038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106" y="1214559"/>
            <a:ext cx="2592405" cy="25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0FC983-00CC-4EFA-A512-1EB3F1C21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71525"/>
              </p:ext>
            </p:extLst>
          </p:nvPr>
        </p:nvGraphicFramePr>
        <p:xfrm>
          <a:off x="4241829" y="2340864"/>
          <a:ext cx="7368978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BB94B-D4A4-4F3A-AE3A-83D4F4CE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42D7A-5CDF-4643-AC20-B2669DE9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5122" name="Picture 2" descr="Image result for jair koiller">
            <a:extLst>
              <a:ext uri="{FF2B5EF4-FFF2-40B4-BE49-F238E27FC236}">
                <a16:creationId xmlns:a16="http://schemas.microsoft.com/office/drawing/2014/main" id="{0CDC8E99-BAD8-4DED-800D-6B4BA6075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50" y="3939821"/>
            <a:ext cx="2035529" cy="20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231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25253-4AD0-45DA-A229-67A649A6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6" y="869586"/>
            <a:ext cx="4511475" cy="3011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0912B-1532-4677-B034-40DC3727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66" y="1202104"/>
            <a:ext cx="5488600" cy="234637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8EA37-8A4F-409A-822D-91D74303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N=5 works!!!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22D62-BF93-4253-A385-D25A1A52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8E539-4874-49CB-A03B-CF63C70D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072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3DCBAD-7627-4321-B783-C8F770501B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4200" y="1524001"/>
                <a:ext cx="3412067" cy="3478384"/>
              </a:xfr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r>
                  <a:rPr lang="en-US" sz="3600" dirty="0">
                    <a:solidFill>
                      <a:srgbClr val="FFFFFF"/>
                    </a:solidFill>
                  </a:rPr>
                  <a:t>N=3~100 also CONSERVEs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36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60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3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sz="3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3DCBAD-7627-4321-B783-C8F770501B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200" y="1524001"/>
                <a:ext cx="3412067" cy="3478384"/>
              </a:xfrm>
              <a:blipFill>
                <a:blip r:embed="rId3"/>
                <a:stretch>
                  <a:fillRect l="-5536" r="-23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691EC-8019-4AE9-8A03-659EF1E1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AAA7D-CC65-4521-A8DB-3CCCDCA3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B84E05-3930-473C-93E2-6E3D2C05D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3630" r="-1844" b="44458"/>
          <a:stretch/>
        </p:blipFill>
        <p:spPr>
          <a:xfrm>
            <a:off x="4295985" y="401331"/>
            <a:ext cx="7841443" cy="589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0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C4E17-03DF-4390-BFB2-22651DCF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/>
          <a:stretch/>
        </p:blipFill>
        <p:spPr>
          <a:xfrm>
            <a:off x="1428783" y="643467"/>
            <a:ext cx="965577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3E0D6-7659-48AB-B328-0197D043D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0436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16F7A3-8F4E-43D7-A965-E80680E9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384762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 defTabSz="457200">
                <a:spcAft>
                  <a:spcPts val="600"/>
                </a:spcAft>
              </a:pPr>
              <a:t>45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3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picture containing photo&#10;&#10;Description automatically generated">
            <a:extLst>
              <a:ext uri="{FF2B5EF4-FFF2-40B4-BE49-F238E27FC236}">
                <a16:creationId xmlns:a16="http://schemas.microsoft.com/office/drawing/2014/main" id="{A6EF34C9-34BB-44F3-810C-BAF9FB89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8" y="1838325"/>
            <a:ext cx="109061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CF1F95-9EAE-4826-9D5A-6E6487E01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9CF8B-CE5F-4898-A8AE-9C5A0D77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26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D4157F-BA85-404A-9690-3A5C41AE7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July 3</a:t>
            </a:r>
            <a:r>
              <a:rPr lang="en-US" baseline="30000" dirty="0">
                <a:solidFill>
                  <a:schemeClr val="tx2"/>
                </a:solidFill>
              </a:rPr>
              <a:t>rd</a:t>
            </a:r>
            <a:r>
              <a:rPr lang="en-US" dirty="0">
                <a:solidFill>
                  <a:schemeClr val="tx2"/>
                </a:solidFill>
              </a:rPr>
              <a:t>, 2019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5671DE-F8F6-4A73-86EA-01E790DBD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From: &lt;Sergei&gt;, To: &lt;Dan&gt;</a:t>
            </a:r>
          </a:p>
          <a:p>
            <a:pPr marL="324000" lvl="1" indent="0">
              <a:buNone/>
            </a:pPr>
            <a:r>
              <a:rPr lang="en-US" sz="2800" dirty="0">
                <a:solidFill>
                  <a:schemeClr val="tx2"/>
                </a:solidFill>
              </a:rPr>
              <a:t>Dear Dan: Richard and I </a:t>
            </a:r>
            <a:r>
              <a:rPr lang="en-US" sz="2800" b="1" u="sng" dirty="0">
                <a:solidFill>
                  <a:schemeClr val="tx2"/>
                </a:solidFill>
              </a:rPr>
              <a:t>have a proof </a:t>
            </a:r>
            <a:r>
              <a:rPr lang="en-US" sz="2800" dirty="0">
                <a:solidFill>
                  <a:schemeClr val="tx2"/>
                </a:solidFill>
              </a:rPr>
              <a:t>that the sum of cosines is constant. </a:t>
            </a:r>
            <a:r>
              <a:rPr lang="pt-BR" sz="2800" dirty="0">
                <a:solidFill>
                  <a:schemeClr val="tx2"/>
                </a:solidFill>
              </a:rPr>
              <a:t>Best, Sergei</a:t>
            </a:r>
          </a:p>
          <a:p>
            <a:pPr marL="324000" lvl="1" indent="0">
              <a:buNone/>
            </a:pPr>
            <a:endParaRPr lang="pt-BR" sz="2800" dirty="0">
              <a:solidFill>
                <a:schemeClr val="tx2"/>
              </a:solidFill>
            </a:endParaRPr>
          </a:p>
          <a:p>
            <a:r>
              <a:rPr lang="pt-BR" sz="2400" dirty="0" err="1">
                <a:solidFill>
                  <a:schemeClr val="tx2"/>
                </a:solidFill>
              </a:rPr>
              <a:t>From</a:t>
            </a:r>
            <a:r>
              <a:rPr lang="pt-BR" sz="2400" dirty="0">
                <a:solidFill>
                  <a:schemeClr val="tx2"/>
                </a:solidFill>
              </a:rPr>
              <a:t>: &lt;Dan&gt;, </a:t>
            </a:r>
            <a:r>
              <a:rPr lang="pt-BR" sz="2400" dirty="0" err="1">
                <a:solidFill>
                  <a:schemeClr val="tx2"/>
                </a:solidFill>
              </a:rPr>
              <a:t>To</a:t>
            </a:r>
            <a:r>
              <a:rPr lang="pt-BR" sz="2400" dirty="0">
                <a:solidFill>
                  <a:schemeClr val="tx2"/>
                </a:solidFill>
              </a:rPr>
              <a:t>: &lt;Sergei&gt;</a:t>
            </a:r>
          </a:p>
          <a:p>
            <a:pPr marL="324000" lvl="1" indent="0">
              <a:buNone/>
            </a:pPr>
            <a:r>
              <a:rPr lang="pt-BR" sz="2800" dirty="0" err="1">
                <a:solidFill>
                  <a:schemeClr val="tx2"/>
                </a:solidFill>
              </a:rPr>
              <a:t>Wizardry</a:t>
            </a:r>
            <a:r>
              <a:rPr lang="pt-BR" sz="2800" dirty="0">
                <a:solidFill>
                  <a:schemeClr val="tx2"/>
                </a:solidFill>
              </a:rPr>
              <a:t>!</a:t>
            </a:r>
          </a:p>
        </p:txBody>
      </p:sp>
      <p:pic>
        <p:nvPicPr>
          <p:cNvPr id="3076" name="Picture 4" descr="Image result for richard schwartz brown">
            <a:extLst>
              <a:ext uri="{FF2B5EF4-FFF2-40B4-BE49-F238E27FC236}">
                <a16:creationId xmlns:a16="http://schemas.microsoft.com/office/drawing/2014/main" id="{C302EBD8-BD77-4339-B011-155038CB5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161"/>
          <a:stretch/>
        </p:blipFill>
        <p:spPr bwMode="auto">
          <a:xfrm>
            <a:off x="7568188" y="-1"/>
            <a:ext cx="4623812" cy="33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C142D0-940E-40F5-9FA2-1B4A5AB7E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94" r="-1" b="26880"/>
          <a:stretch/>
        </p:blipFill>
        <p:spPr>
          <a:xfrm>
            <a:off x="7571351" y="3476499"/>
            <a:ext cx="4620649" cy="33815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4F4820-B849-4265-B5F1-A4ECD481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D5C65-4CB6-4F73-B52D-0D362FF3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3074" name="Picture 2" descr="Image result for wizard">
            <a:extLst>
              <a:ext uri="{FF2B5EF4-FFF2-40B4-BE49-F238E27FC236}">
                <a16:creationId xmlns:a16="http://schemas.microsoft.com/office/drawing/2014/main" id="{B76E252C-809E-489E-88F8-55DA7EDF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66" y="4681517"/>
            <a:ext cx="1655834" cy="13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27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564B-8F0C-4A36-AA25-3601000A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78229"/>
          </a:xfrm>
        </p:spPr>
        <p:txBody>
          <a:bodyPr/>
          <a:lstStyle/>
          <a:p>
            <a:r>
              <a:rPr lang="en-US" dirty="0"/>
              <a:t>SKETCH OF PROOF (TABACHNIKOV et al.)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323448-5A44-4052-B368-E7C6FF650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098" y="2275367"/>
                <a:ext cx="11121709" cy="369998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    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Complexify and analyze the poles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over orbit as </a:t>
                </a:r>
                <a:br>
                  <a:rPr lang="en-US" sz="2000" dirty="0"/>
                </a:br>
                <a:r>
                  <a:rPr lang="en-US" sz="2000" dirty="0"/>
                  <a:t>function on elliptic curve covering the conic</a:t>
                </a:r>
              </a:p>
              <a:p>
                <a:r>
                  <a:rPr lang="en-US" sz="2000" dirty="0"/>
                  <a:t>Show complex poles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sz="2000" dirty="0"/>
                  <a:t> cancel each other</a:t>
                </a:r>
              </a:p>
              <a:p>
                <a:r>
                  <a:rPr lang="en-US" sz="2000" dirty="0"/>
                  <a:t>So one has a meromorphic function without poles, hence a constant.</a:t>
                </a:r>
              </a:p>
              <a:p>
                <a:r>
                  <a:rPr lang="en-US" sz="2000" dirty="0"/>
                  <a:t>In fact,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conserved quantities.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323448-5A44-4052-B368-E7C6FF650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098" y="2275367"/>
                <a:ext cx="11121709" cy="3699983"/>
              </a:xfrm>
              <a:blipFill>
                <a:blip r:embed="rId3"/>
                <a:stretch>
                  <a:fillRect l="-603" t="-824" b="-31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17661E-5EF5-47E3-9A0C-B9BD125B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A94A0-F73E-47ED-8DE1-22B670F8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2" descr="Image result for wizard">
            <a:extLst>
              <a:ext uri="{FF2B5EF4-FFF2-40B4-BE49-F238E27FC236}">
                <a16:creationId xmlns:a16="http://schemas.microsoft.com/office/drawing/2014/main" id="{61CAF74B-591A-4FD8-9835-261CB6E6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77" y="4282477"/>
            <a:ext cx="966122" cy="79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A4DD3A-D71E-4CFF-96F6-B46D38887F44}"/>
              </a:ext>
            </a:extLst>
          </p:cNvPr>
          <p:cNvGrpSpPr/>
          <p:nvPr/>
        </p:nvGrpSpPr>
        <p:grpSpPr>
          <a:xfrm>
            <a:off x="6989051" y="1029805"/>
            <a:ext cx="4441031" cy="2810799"/>
            <a:chOff x="7210188" y="1605214"/>
            <a:chExt cx="3269512" cy="16964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11C5A8-C108-4951-8289-8131481942BF}"/>
                </a:ext>
              </a:extLst>
            </p:cNvPr>
            <p:cNvSpPr/>
            <p:nvPr/>
          </p:nvSpPr>
          <p:spPr>
            <a:xfrm>
              <a:off x="7210188" y="1759970"/>
              <a:ext cx="3269512" cy="154172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Pentagon 20">
              <a:extLst>
                <a:ext uri="{FF2B5EF4-FFF2-40B4-BE49-F238E27FC236}">
                  <a16:creationId xmlns:a16="http://schemas.microsoft.com/office/drawing/2014/main" id="{CE31B750-7054-410F-8CCF-9A6C90BA916C}"/>
                </a:ext>
              </a:extLst>
            </p:cNvPr>
            <p:cNvSpPr/>
            <p:nvPr/>
          </p:nvSpPr>
          <p:spPr>
            <a:xfrm rot="5400000">
              <a:off x="8283418" y="1051972"/>
              <a:ext cx="1430082" cy="2962482"/>
            </a:xfrm>
            <a:prstGeom prst="pentagon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93D5C3-3BED-4C5E-90FA-578EB5988C16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281994" y="1818174"/>
              <a:ext cx="66142" cy="26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891FD2-0855-4305-BD01-E4B1DAF9E8EF}"/>
                    </a:ext>
                  </a:extLst>
                </p:cNvPr>
                <p:cNvSpPr txBox="1"/>
                <p:nvPr/>
              </p:nvSpPr>
              <p:spPr>
                <a:xfrm>
                  <a:off x="9293337" y="1874566"/>
                  <a:ext cx="2766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0891FD2-0855-4305-BD01-E4B1DAF9E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337" y="1874566"/>
                  <a:ext cx="27661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4D9D91-51C4-42B3-A1E9-D3124E092113}"/>
                    </a:ext>
                  </a:extLst>
                </p:cNvPr>
                <p:cNvSpPr txBox="1"/>
                <p:nvPr/>
              </p:nvSpPr>
              <p:spPr>
                <a:xfrm>
                  <a:off x="8844944" y="2090286"/>
                  <a:ext cx="8933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34D9D91-51C4-42B3-A1E9-D3124E092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4944" y="2090286"/>
                  <a:ext cx="89332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744FA9-B557-44BF-AFDA-40C77BE403AD}"/>
                    </a:ext>
                  </a:extLst>
                </p:cNvPr>
                <p:cNvSpPr txBox="1"/>
                <p:nvPr/>
              </p:nvSpPr>
              <p:spPr>
                <a:xfrm>
                  <a:off x="9236119" y="1605214"/>
                  <a:ext cx="2566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4744FA9-B557-44BF-AFDA-40C77BE40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6119" y="1605214"/>
                  <a:ext cx="25660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5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8818CE-B367-4711-97A1-434480BB41C8}"/>
              </a:ext>
            </a:extLst>
          </p:cNvPr>
          <p:cNvGrpSpPr/>
          <p:nvPr/>
        </p:nvGrpSpPr>
        <p:grpSpPr>
          <a:xfrm>
            <a:off x="1799186" y="1595385"/>
            <a:ext cx="1337417" cy="632136"/>
            <a:chOff x="1799186" y="1595385"/>
            <a:chExt cx="1337417" cy="6321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74BF2-07BB-40D7-8A48-8DCED6A78504}"/>
                </a:ext>
              </a:extLst>
            </p:cNvPr>
            <p:cNvSpPr txBox="1"/>
            <p:nvPr/>
          </p:nvSpPr>
          <p:spPr>
            <a:xfrm>
              <a:off x="1799186" y="1595385"/>
              <a:ext cx="1337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1"/>
                  </a:solidFill>
                </a:rPr>
                <a:t>Joachimsthal</a:t>
              </a:r>
              <a:endParaRPr lang="pt-BR" dirty="0">
                <a:solidFill>
                  <a:schemeClr val="accent1"/>
                </a:solidFill>
              </a:endParaRP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73F8448B-7566-4DED-805C-DD8124DA309D}"/>
                </a:ext>
              </a:extLst>
            </p:cNvPr>
            <p:cNvSpPr/>
            <p:nvPr/>
          </p:nvSpPr>
          <p:spPr>
            <a:xfrm rot="5400000">
              <a:off x="2344556" y="1467370"/>
              <a:ext cx="260548" cy="1259754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34B05E-DFB2-4C2A-B09E-11FC3E478BAF}"/>
                  </a:ext>
                </a:extLst>
              </p:cNvPr>
              <p:cNvSpPr/>
              <p:nvPr/>
            </p:nvSpPr>
            <p:spPr>
              <a:xfrm>
                <a:off x="7710724" y="2421203"/>
                <a:ext cx="3114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Prove: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34B05E-DFB2-4C2A-B09E-11FC3E478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724" y="2421203"/>
                <a:ext cx="3114635" cy="369332"/>
              </a:xfrm>
              <a:prstGeom prst="rect">
                <a:avLst/>
              </a:prstGeom>
              <a:blipFill>
                <a:blip r:embed="rId8"/>
                <a:stretch>
                  <a:fillRect l="-1761" t="-118033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7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AC3AAD-F94B-41D4-8DAC-723FF454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July 25</a:t>
            </a:r>
            <a:r>
              <a:rPr lang="en-US" sz="3600" baseline="30000" dirty="0">
                <a:solidFill>
                  <a:srgbClr val="FFFFFF"/>
                </a:solidFill>
              </a:rPr>
              <a:t>th</a:t>
            </a:r>
            <a:r>
              <a:rPr lang="en-US" sz="3600" dirty="0">
                <a:solidFill>
                  <a:srgbClr val="FFFFFF"/>
                </a:solidFill>
              </a:rPr>
              <a:t> 2019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TANGENT POLYGON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CONSERVES *PRODUCT* OF COSINES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E386F-B942-4E76-A520-C080B630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8AE33-336E-43BD-BCA9-8C3263857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F1FE85-59A8-4A4F-B299-D3FF2534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812672"/>
            <a:ext cx="6764864" cy="52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EF52E8-E81C-4EC4-AFB4-1F5F3F5E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Conservation of momentum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F0BFB-57B8-4819-A88B-120F9977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CFF97-6251-44AD-9BB8-A51E49C3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46DDC-D8FB-4563-9B3C-51F6E5266DCA}"/>
                  </a:ext>
                </a:extLst>
              </p:cNvPr>
              <p:cNvSpPr txBox="1"/>
              <p:nvPr/>
            </p:nvSpPr>
            <p:spPr>
              <a:xfrm>
                <a:off x="9100215" y="861790"/>
                <a:ext cx="4424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246DDC-D8FB-4563-9B3C-51F6E5266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215" y="861790"/>
                <a:ext cx="44249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01F2FC36-1E66-4E37-A494-94D3F4C6D51A}"/>
              </a:ext>
            </a:extLst>
          </p:cNvPr>
          <p:cNvSpPr/>
          <p:nvPr/>
        </p:nvSpPr>
        <p:spPr>
          <a:xfrm>
            <a:off x="4381184" y="1211178"/>
            <a:ext cx="6963943" cy="4392313"/>
          </a:xfrm>
          <a:prstGeom prst="arc">
            <a:avLst>
              <a:gd name="adj1" fmla="val 9883825"/>
              <a:gd name="adj2" fmla="val 988162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E302B6-2CB7-4250-A882-EB1F8116AE3C}"/>
              </a:ext>
            </a:extLst>
          </p:cNvPr>
          <p:cNvCxnSpPr>
            <a:cxnSpLocks/>
          </p:cNvCxnSpPr>
          <p:nvPr/>
        </p:nvCxnSpPr>
        <p:spPr>
          <a:xfrm flipH="1">
            <a:off x="9043033" y="1496312"/>
            <a:ext cx="155806" cy="501197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7BDB460-4F51-4977-A720-A8228C3C4962}"/>
                  </a:ext>
                </a:extLst>
              </p:cNvPr>
              <p:cNvSpPr txBox="1"/>
              <p:nvPr/>
            </p:nvSpPr>
            <p:spPr>
              <a:xfrm>
                <a:off x="10617864" y="3915536"/>
                <a:ext cx="2541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7BDB460-4F51-4977-A720-A8228C3C4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864" y="3915536"/>
                <a:ext cx="254157" cy="430887"/>
              </a:xfrm>
              <a:prstGeom prst="rect">
                <a:avLst/>
              </a:prstGeom>
              <a:blipFill>
                <a:blip r:embed="rId3"/>
                <a:stretch>
                  <a:fillRect r="-268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5F0BF87-B4C3-4FC1-A0E1-A6183E42725E}"/>
              </a:ext>
            </a:extLst>
          </p:cNvPr>
          <p:cNvSpPr/>
          <p:nvPr/>
        </p:nvSpPr>
        <p:spPr>
          <a:xfrm rot="16518914">
            <a:off x="8287879" y="1153780"/>
            <a:ext cx="748136" cy="1110035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789576"/>
              <a:gd name="connsiteY0" fmla="*/ 0 h 881829"/>
              <a:gd name="connsiteX1" fmla="*/ 789576 w 789576"/>
              <a:gd name="connsiteY1" fmla="*/ 881829 h 881829"/>
              <a:gd name="connsiteX0" fmla="*/ 224 w 789800"/>
              <a:gd name="connsiteY0" fmla="*/ 172 h 882001"/>
              <a:gd name="connsiteX1" fmla="*/ 789800 w 789800"/>
              <a:gd name="connsiteY1" fmla="*/ 882001 h 882001"/>
              <a:gd name="connsiteX0" fmla="*/ 151 w 789727"/>
              <a:gd name="connsiteY0" fmla="*/ 122 h 882026"/>
              <a:gd name="connsiteX1" fmla="*/ 789727 w 789727"/>
              <a:gd name="connsiteY1" fmla="*/ 881951 h 88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9727" h="882026">
                <a:moveTo>
                  <a:pt x="151" y="122"/>
                </a:moveTo>
                <a:cubicBezTo>
                  <a:pt x="-12510" y="-12026"/>
                  <a:pt x="779909" y="891503"/>
                  <a:pt x="789727" y="881951"/>
                </a:cubicBezTo>
              </a:path>
            </a:pathLst>
          </a:custGeom>
          <a:ln w="38100"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CD0F8E-71A2-4069-B497-1467BE08C78B}"/>
                  </a:ext>
                </a:extLst>
              </p:cNvPr>
              <p:cNvSpPr txBox="1"/>
              <p:nvPr/>
            </p:nvSpPr>
            <p:spPr>
              <a:xfrm>
                <a:off x="6198159" y="4669425"/>
                <a:ext cx="3451651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8CD0F8E-71A2-4069-B497-1467BE08C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59" y="4669425"/>
                <a:ext cx="345165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6A43CF4-B934-41FE-989A-429D4924A547}"/>
              </a:ext>
            </a:extLst>
          </p:cNvPr>
          <p:cNvGrpSpPr/>
          <p:nvPr/>
        </p:nvGrpSpPr>
        <p:grpSpPr>
          <a:xfrm>
            <a:off x="871784" y="683174"/>
            <a:ext cx="2634054" cy="2690082"/>
            <a:chOff x="871784" y="683174"/>
            <a:chExt cx="2634054" cy="26900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01FBE7-0BC8-4023-9090-99E99999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388" y="683174"/>
              <a:ext cx="1686159" cy="205107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CC87B-8D3B-4180-90D3-9FDABEA38ACC}"/>
                </a:ext>
              </a:extLst>
            </p:cNvPr>
            <p:cNvSpPr/>
            <p:nvPr/>
          </p:nvSpPr>
          <p:spPr>
            <a:xfrm>
              <a:off x="871784" y="2726925"/>
              <a:ext cx="263405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</a:rPr>
                <a:t>Ferdinand Joachimsthal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</a:rPr>
                <a:t>1818-1861</a:t>
              </a:r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31A6CF8-6138-4E97-AC0A-E5D5920DBCE7}"/>
              </a:ext>
            </a:extLst>
          </p:cNvPr>
          <p:cNvSpPr/>
          <p:nvPr/>
        </p:nvSpPr>
        <p:spPr>
          <a:xfrm rot="8040771">
            <a:off x="5728817" y="1818052"/>
            <a:ext cx="3761703" cy="4958245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2418164"/>
              <a:gd name="connsiteY0" fmla="*/ 0 h 2206928"/>
              <a:gd name="connsiteX1" fmla="*/ 2418164 w 2418164"/>
              <a:gd name="connsiteY1" fmla="*/ 2206928 h 2206928"/>
              <a:gd name="connsiteX0" fmla="*/ 0 w 4591113"/>
              <a:gd name="connsiteY0" fmla="*/ 0 h 4166906"/>
              <a:gd name="connsiteX1" fmla="*/ 4591113 w 4591113"/>
              <a:gd name="connsiteY1" fmla="*/ 4166906 h 4166906"/>
              <a:gd name="connsiteX0" fmla="*/ 0 w 4781100"/>
              <a:gd name="connsiteY0" fmla="*/ 0 h 4343914"/>
              <a:gd name="connsiteX1" fmla="*/ 4781100 w 4781100"/>
              <a:gd name="connsiteY1" fmla="*/ 4343914 h 4343914"/>
              <a:gd name="connsiteX0" fmla="*/ 0 w 4581109"/>
              <a:gd name="connsiteY0" fmla="*/ 0 h 4798685"/>
              <a:gd name="connsiteX1" fmla="*/ 4581109 w 4581109"/>
              <a:gd name="connsiteY1" fmla="*/ 4798685 h 4798685"/>
              <a:gd name="connsiteX0" fmla="*/ 0 w 3761703"/>
              <a:gd name="connsiteY0" fmla="*/ 0 h 4958245"/>
              <a:gd name="connsiteX1" fmla="*/ 3761703 w 3761703"/>
              <a:gd name="connsiteY1" fmla="*/ 4958245 h 4958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61703" h="4958245">
                <a:moveTo>
                  <a:pt x="0" y="0"/>
                </a:moveTo>
                <a:cubicBezTo>
                  <a:pt x="275734" y="259541"/>
                  <a:pt x="3485969" y="4698704"/>
                  <a:pt x="3761703" y="4958245"/>
                </a:cubicBezTo>
              </a:path>
            </a:pathLst>
          </a:custGeom>
          <a:ln w="38100">
            <a:prstDash val="sysDash"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FBE44E2-6BA3-4046-89EE-D672DCA71D9E}"/>
              </a:ext>
            </a:extLst>
          </p:cNvPr>
          <p:cNvSpPr/>
          <p:nvPr/>
        </p:nvSpPr>
        <p:spPr>
          <a:xfrm rot="16644147">
            <a:off x="5055491" y="1336642"/>
            <a:ext cx="2411009" cy="3344913"/>
          </a:xfrm>
          <a:custGeom>
            <a:avLst/>
            <a:gdLst>
              <a:gd name="connsiteX0" fmla="*/ 0 w 4303594"/>
              <a:gd name="connsiteY0" fmla="*/ 1128215 h 2160896"/>
              <a:gd name="connsiteX1" fmla="*/ 1924334 w 4303594"/>
              <a:gd name="connsiteY1" fmla="*/ 0 h 2160896"/>
              <a:gd name="connsiteX2" fmla="*/ 4303594 w 4303594"/>
              <a:gd name="connsiteY2" fmla="*/ 773373 h 2160896"/>
              <a:gd name="connsiteX3" fmla="*/ 3634854 w 430359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245076 w 3634854"/>
              <a:gd name="connsiteY2" fmla="*/ 937369 h 2160896"/>
              <a:gd name="connsiteX3" fmla="*/ 3634854 w 3634854"/>
              <a:gd name="connsiteY3" fmla="*/ 2160896 h 2160896"/>
              <a:gd name="connsiteX0" fmla="*/ 0 w 3634854"/>
              <a:gd name="connsiteY0" fmla="*/ 1128215 h 2160896"/>
              <a:gd name="connsiteX1" fmla="*/ 1924334 w 3634854"/>
              <a:gd name="connsiteY1" fmla="*/ 0 h 2160896"/>
              <a:gd name="connsiteX2" fmla="*/ 3634854 w 3634854"/>
              <a:gd name="connsiteY2" fmla="*/ 2160896 h 2160896"/>
              <a:gd name="connsiteX0" fmla="*/ 0 w 2854633"/>
              <a:gd name="connsiteY0" fmla="*/ 1128215 h 1128215"/>
              <a:gd name="connsiteX1" fmla="*/ 1924334 w 2854633"/>
              <a:gd name="connsiteY1" fmla="*/ 0 h 1128215"/>
              <a:gd name="connsiteX2" fmla="*/ 2854633 w 2854633"/>
              <a:gd name="connsiteY2" fmla="*/ 1027835 h 1128215"/>
              <a:gd name="connsiteX0" fmla="*/ 0 w 2481915"/>
              <a:gd name="connsiteY0" fmla="*/ 919493 h 1027835"/>
              <a:gd name="connsiteX1" fmla="*/ 1551616 w 2481915"/>
              <a:gd name="connsiteY1" fmla="*/ 0 h 1027835"/>
              <a:gd name="connsiteX2" fmla="*/ 2481915 w 2481915"/>
              <a:gd name="connsiteY2" fmla="*/ 1027835 h 1027835"/>
              <a:gd name="connsiteX0" fmla="*/ 0 w 2571368"/>
              <a:gd name="connsiteY0" fmla="*/ 919493 h 943352"/>
              <a:gd name="connsiteX1" fmla="*/ 1551616 w 2571368"/>
              <a:gd name="connsiteY1" fmla="*/ 0 h 943352"/>
              <a:gd name="connsiteX2" fmla="*/ 2571368 w 2571368"/>
              <a:gd name="connsiteY2" fmla="*/ 943352 h 943352"/>
              <a:gd name="connsiteX0" fmla="*/ 0 w 1019752"/>
              <a:gd name="connsiteY0" fmla="*/ 0 h 943352"/>
              <a:gd name="connsiteX1" fmla="*/ 1019752 w 1019752"/>
              <a:gd name="connsiteY1" fmla="*/ 943352 h 943352"/>
              <a:gd name="connsiteX0" fmla="*/ 0 w 827203"/>
              <a:gd name="connsiteY0" fmla="*/ 0 h 778623"/>
              <a:gd name="connsiteX1" fmla="*/ 827203 w 827203"/>
              <a:gd name="connsiteY1" fmla="*/ 778623 h 778623"/>
              <a:gd name="connsiteX0" fmla="*/ 0 w 2418164"/>
              <a:gd name="connsiteY0" fmla="*/ 0 h 2206928"/>
              <a:gd name="connsiteX1" fmla="*/ 2418164 w 2418164"/>
              <a:gd name="connsiteY1" fmla="*/ 2206928 h 2206928"/>
              <a:gd name="connsiteX0" fmla="*/ 0 w 4591113"/>
              <a:gd name="connsiteY0" fmla="*/ 0 h 4166906"/>
              <a:gd name="connsiteX1" fmla="*/ 4591113 w 4591113"/>
              <a:gd name="connsiteY1" fmla="*/ 4166906 h 4166906"/>
              <a:gd name="connsiteX0" fmla="*/ 0 w 2645449"/>
              <a:gd name="connsiteY0" fmla="*/ 0 h 2291094"/>
              <a:gd name="connsiteX1" fmla="*/ 2645449 w 2645449"/>
              <a:gd name="connsiteY1" fmla="*/ 2291094 h 2291094"/>
              <a:gd name="connsiteX0" fmla="*/ 0 w 2325148"/>
              <a:gd name="connsiteY0" fmla="*/ 0 h 2664659"/>
              <a:gd name="connsiteX1" fmla="*/ 2325148 w 2325148"/>
              <a:gd name="connsiteY1" fmla="*/ 2664659 h 2664659"/>
              <a:gd name="connsiteX0" fmla="*/ 0 w 3258487"/>
              <a:gd name="connsiteY0" fmla="*/ 0 h 3481293"/>
              <a:gd name="connsiteX1" fmla="*/ 3258487 w 3258487"/>
              <a:gd name="connsiteY1" fmla="*/ 3481293 h 3481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58487" h="3481293">
                <a:moveTo>
                  <a:pt x="0" y="0"/>
                </a:moveTo>
                <a:cubicBezTo>
                  <a:pt x="275734" y="259541"/>
                  <a:pt x="2982753" y="3221752"/>
                  <a:pt x="3258487" y="3481293"/>
                </a:cubicBezTo>
              </a:path>
            </a:pathLst>
          </a:custGeom>
          <a:ln w="38100"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274C2B-7238-466D-AB79-8B7F9D38E18B}"/>
              </a:ext>
            </a:extLst>
          </p:cNvPr>
          <p:cNvGrpSpPr/>
          <p:nvPr/>
        </p:nvGrpSpPr>
        <p:grpSpPr>
          <a:xfrm>
            <a:off x="9226623" y="1398695"/>
            <a:ext cx="2002332" cy="3558035"/>
            <a:chOff x="7978448" y="1593327"/>
            <a:chExt cx="2002332" cy="35580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1CA934-6EFF-47D1-AB18-5EF06D520F51}"/>
                    </a:ext>
                  </a:extLst>
                </p:cNvPr>
                <p:cNvSpPr txBox="1"/>
                <p:nvPr/>
              </p:nvSpPr>
              <p:spPr>
                <a:xfrm>
                  <a:off x="9530016" y="4720475"/>
                  <a:ext cx="45076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28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11CA934-6EFF-47D1-AB18-5EF06D520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016" y="4720475"/>
                  <a:ext cx="45076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FA0235B-20B3-43FE-9E11-4D0E7A4C35AC}"/>
                </a:ext>
              </a:extLst>
            </p:cNvPr>
            <p:cNvSpPr/>
            <p:nvPr/>
          </p:nvSpPr>
          <p:spPr>
            <a:xfrm>
              <a:off x="7978448" y="1593327"/>
              <a:ext cx="1506681" cy="3267393"/>
            </a:xfrm>
            <a:custGeom>
              <a:avLst/>
              <a:gdLst>
                <a:gd name="connsiteX0" fmla="*/ 0 w 4303594"/>
                <a:gd name="connsiteY0" fmla="*/ 1128215 h 2160896"/>
                <a:gd name="connsiteX1" fmla="*/ 1924334 w 4303594"/>
                <a:gd name="connsiteY1" fmla="*/ 0 h 2160896"/>
                <a:gd name="connsiteX2" fmla="*/ 4303594 w 4303594"/>
                <a:gd name="connsiteY2" fmla="*/ 773373 h 2160896"/>
                <a:gd name="connsiteX3" fmla="*/ 3634854 w 4303594"/>
                <a:gd name="connsiteY3" fmla="*/ 2160896 h 2160896"/>
                <a:gd name="connsiteX0" fmla="*/ 0 w 3634854"/>
                <a:gd name="connsiteY0" fmla="*/ 1128215 h 2160896"/>
                <a:gd name="connsiteX1" fmla="*/ 1924334 w 3634854"/>
                <a:gd name="connsiteY1" fmla="*/ 0 h 2160896"/>
                <a:gd name="connsiteX2" fmla="*/ 3245076 w 3634854"/>
                <a:gd name="connsiteY2" fmla="*/ 937369 h 2160896"/>
                <a:gd name="connsiteX3" fmla="*/ 3634854 w 3634854"/>
                <a:gd name="connsiteY3" fmla="*/ 2160896 h 2160896"/>
                <a:gd name="connsiteX0" fmla="*/ 0 w 3634854"/>
                <a:gd name="connsiteY0" fmla="*/ 1128215 h 2160896"/>
                <a:gd name="connsiteX1" fmla="*/ 1924334 w 3634854"/>
                <a:gd name="connsiteY1" fmla="*/ 0 h 2160896"/>
                <a:gd name="connsiteX2" fmla="*/ 3634854 w 3634854"/>
                <a:gd name="connsiteY2" fmla="*/ 2160896 h 2160896"/>
                <a:gd name="connsiteX0" fmla="*/ 0 w 2854633"/>
                <a:gd name="connsiteY0" fmla="*/ 1128215 h 1128215"/>
                <a:gd name="connsiteX1" fmla="*/ 1924334 w 2854633"/>
                <a:gd name="connsiteY1" fmla="*/ 0 h 1128215"/>
                <a:gd name="connsiteX2" fmla="*/ 2854633 w 2854633"/>
                <a:gd name="connsiteY2" fmla="*/ 1027835 h 1128215"/>
                <a:gd name="connsiteX0" fmla="*/ 0 w 2481915"/>
                <a:gd name="connsiteY0" fmla="*/ 919493 h 1027835"/>
                <a:gd name="connsiteX1" fmla="*/ 1551616 w 2481915"/>
                <a:gd name="connsiteY1" fmla="*/ 0 h 1027835"/>
                <a:gd name="connsiteX2" fmla="*/ 2481915 w 2481915"/>
                <a:gd name="connsiteY2" fmla="*/ 1027835 h 1027835"/>
                <a:gd name="connsiteX0" fmla="*/ 0 w 2571368"/>
                <a:gd name="connsiteY0" fmla="*/ 919493 h 943352"/>
                <a:gd name="connsiteX1" fmla="*/ 1551616 w 2571368"/>
                <a:gd name="connsiteY1" fmla="*/ 0 h 943352"/>
                <a:gd name="connsiteX2" fmla="*/ 2571368 w 2571368"/>
                <a:gd name="connsiteY2" fmla="*/ 943352 h 943352"/>
                <a:gd name="connsiteX0" fmla="*/ 0 w 1019752"/>
                <a:gd name="connsiteY0" fmla="*/ 0 h 943352"/>
                <a:gd name="connsiteX1" fmla="*/ 1019752 w 1019752"/>
                <a:gd name="connsiteY1" fmla="*/ 943352 h 943352"/>
                <a:gd name="connsiteX0" fmla="*/ 0 w 789737"/>
                <a:gd name="connsiteY0" fmla="*/ 0 h 714859"/>
                <a:gd name="connsiteX1" fmla="*/ 789737 w 789737"/>
                <a:gd name="connsiteY1" fmla="*/ 714859 h 714859"/>
                <a:gd name="connsiteX0" fmla="*/ 0 w 959512"/>
                <a:gd name="connsiteY0" fmla="*/ 0 h 841800"/>
                <a:gd name="connsiteX1" fmla="*/ 959512 w 959512"/>
                <a:gd name="connsiteY1" fmla="*/ 841800 h 841800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0417"/>
                <a:gd name="connsiteY0" fmla="*/ 0 h 2756853"/>
                <a:gd name="connsiteX1" fmla="*/ 3170417 w 3170417"/>
                <a:gd name="connsiteY1" fmla="*/ 2756853 h 2756853"/>
                <a:gd name="connsiteX0" fmla="*/ 0 w 3175430"/>
                <a:gd name="connsiteY0" fmla="*/ 0 h 2752205"/>
                <a:gd name="connsiteX1" fmla="*/ 3175430 w 3175430"/>
                <a:gd name="connsiteY1" fmla="*/ 2752205 h 2752205"/>
                <a:gd name="connsiteX0" fmla="*/ 0 w 2599607"/>
                <a:gd name="connsiteY0" fmla="*/ 0 h 3515649"/>
                <a:gd name="connsiteX1" fmla="*/ 2599607 w 2599607"/>
                <a:gd name="connsiteY1" fmla="*/ 3515649 h 3515649"/>
                <a:gd name="connsiteX0" fmla="*/ 0 w 2599607"/>
                <a:gd name="connsiteY0" fmla="*/ 0 h 3515649"/>
                <a:gd name="connsiteX1" fmla="*/ 2599607 w 2599607"/>
                <a:gd name="connsiteY1" fmla="*/ 3515649 h 3515649"/>
                <a:gd name="connsiteX0" fmla="*/ 627 w 2600234"/>
                <a:gd name="connsiteY0" fmla="*/ 161 h 3515810"/>
                <a:gd name="connsiteX1" fmla="*/ 2600234 w 2600234"/>
                <a:gd name="connsiteY1" fmla="*/ 3515810 h 3515810"/>
                <a:gd name="connsiteX0" fmla="*/ 1138 w 1411220"/>
                <a:gd name="connsiteY0" fmla="*/ 165 h 3431532"/>
                <a:gd name="connsiteX1" fmla="*/ 1411220 w 1411220"/>
                <a:gd name="connsiteY1" fmla="*/ 3431531 h 34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1220" h="3431532">
                  <a:moveTo>
                    <a:pt x="1138" y="165"/>
                  </a:moveTo>
                  <a:cubicBezTo>
                    <a:pt x="-45966" y="-27397"/>
                    <a:pt x="1383467" y="3405704"/>
                    <a:pt x="1411220" y="3431531"/>
                  </a:cubicBezTo>
                </a:path>
              </a:pathLst>
            </a:custGeom>
            <a:ln w="38100">
              <a:headEnd type="none" w="med" len="med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539A9E9-CECB-47EB-87EA-E81B4E1CCCD0}"/>
              </a:ext>
            </a:extLst>
          </p:cNvPr>
          <p:cNvSpPr/>
          <p:nvPr/>
        </p:nvSpPr>
        <p:spPr>
          <a:xfrm>
            <a:off x="5832782" y="2713975"/>
            <a:ext cx="4267419" cy="1570552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86DB16-8B15-4484-A4C8-F02575F20485}"/>
              </a:ext>
            </a:extLst>
          </p:cNvPr>
          <p:cNvSpPr txBox="1"/>
          <p:nvPr/>
        </p:nvSpPr>
        <p:spPr>
          <a:xfrm>
            <a:off x="6512912" y="3512533"/>
            <a:ext cx="193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Confocal “Caustic”</a:t>
            </a:r>
            <a:endParaRPr lang="pt-BR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14FE4-6D5B-4921-90CF-E7605E2EDD8F}"/>
                  </a:ext>
                </a:extLst>
              </p:cNvPr>
              <p:cNvSpPr txBox="1"/>
              <p:nvPr/>
            </p:nvSpPr>
            <p:spPr>
              <a:xfrm>
                <a:off x="8072081" y="2017395"/>
                <a:ext cx="14292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5B14FE4-6D5B-4921-90CF-E7605E2E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081" y="2017395"/>
                <a:ext cx="142923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ECABE2-005E-44E4-B7DB-F7D52E9EFD12}"/>
                  </a:ext>
                </a:extLst>
              </p:cNvPr>
              <p:cNvSpPr txBox="1"/>
              <p:nvPr/>
            </p:nvSpPr>
            <p:spPr>
              <a:xfrm>
                <a:off x="8371186" y="1237120"/>
                <a:ext cx="2541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ECABE2-005E-44E4-B7DB-F7D52E9E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186" y="1237120"/>
                <a:ext cx="254157" cy="430887"/>
              </a:xfrm>
              <a:prstGeom prst="rect">
                <a:avLst/>
              </a:prstGeom>
              <a:blipFill>
                <a:blip r:embed="rId9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7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 animBg="1"/>
      <p:bldP spid="62" grpId="0" animBg="1"/>
      <p:bldP spid="15" grpId="0" animBg="1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25C67-A9DA-440B-AA29-65A0263C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903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August 19</a:t>
            </a:r>
            <a:r>
              <a:rPr lang="en-US" baseline="30000" dirty="0">
                <a:solidFill>
                  <a:srgbClr val="FFFFFF"/>
                </a:solidFill>
              </a:rPr>
              <a:t>th</a:t>
            </a:r>
            <a:r>
              <a:rPr lang="en-US" dirty="0">
                <a:solidFill>
                  <a:srgbClr val="FFFFFF"/>
                </a:solidFill>
              </a:rPr>
              <a:t>,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93C-99A1-442D-A2F7-93F17FF4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24" y="2022279"/>
            <a:ext cx="3409782" cy="13494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FFFFF"/>
                </a:solidFill>
              </a:rPr>
              <a:t>Area Ratio between Tangential Polygon and Orbit is Conserved but only for N odd.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A4481-82AF-47A5-BA62-A083A9CBE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" t="5750" r="1140" b="4937"/>
          <a:stretch/>
        </p:blipFill>
        <p:spPr>
          <a:xfrm>
            <a:off x="5156791" y="946298"/>
            <a:ext cx="5752214" cy="49335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A5AB2-2612-4FA4-B81F-3CF89ACF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rgbClr val="FF8D00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D704-E2A3-4F16-9F2C-1AB9C49D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8D00"/>
                </a:solidFill>
              </a:rPr>
              <a:pPr defTabSz="457200">
                <a:spcAft>
                  <a:spcPts val="600"/>
                </a:spcAft>
              </a:pPr>
              <a:t>50</a:t>
            </a:fld>
            <a:endParaRPr lang="en-US">
              <a:solidFill>
                <a:srgbClr val="FF8D0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76F280-DAE8-41A4-8D0D-7E51444D8A0B}"/>
              </a:ext>
            </a:extLst>
          </p:cNvPr>
          <p:cNvGrpSpPr/>
          <p:nvPr/>
        </p:nvGrpSpPr>
        <p:grpSpPr>
          <a:xfrm>
            <a:off x="942666" y="3788539"/>
            <a:ext cx="2119136" cy="2212210"/>
            <a:chOff x="7075114" y="1555013"/>
            <a:chExt cx="2119136" cy="2212210"/>
          </a:xfrm>
        </p:grpSpPr>
        <p:pic>
          <p:nvPicPr>
            <p:cNvPr id="40" name="Picture 2" descr="me">
              <a:extLst>
                <a:ext uri="{FF2B5EF4-FFF2-40B4-BE49-F238E27FC236}">
                  <a16:creationId xmlns:a16="http://schemas.microsoft.com/office/drawing/2014/main" id="{2F3A1231-F791-4AA3-A428-8E8E5D8960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39"/>
            <a:stretch/>
          </p:blipFill>
          <p:spPr bwMode="auto">
            <a:xfrm>
              <a:off x="7075114" y="1555013"/>
              <a:ext cx="2095500" cy="21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118A15-4A40-4C0F-A146-BE9384308512}"/>
                </a:ext>
              </a:extLst>
            </p:cNvPr>
            <p:cNvSpPr txBox="1"/>
            <p:nvPr/>
          </p:nvSpPr>
          <p:spPr>
            <a:xfrm>
              <a:off x="7970517" y="3182448"/>
              <a:ext cx="12237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54D"/>
                  </a:solidFill>
                  <a:highlight>
                    <a:srgbClr val="FFFFFF"/>
                  </a:highlight>
                </a:rPr>
                <a:t>Prof. Arseniy</a:t>
              </a:r>
            </a:p>
            <a:p>
              <a:r>
                <a:rPr lang="en-US" sz="1600" dirty="0" err="1">
                  <a:solidFill>
                    <a:srgbClr val="FF054D"/>
                  </a:solidFill>
                  <a:highlight>
                    <a:srgbClr val="FFFFFF"/>
                  </a:highlight>
                </a:rPr>
                <a:t>Akopyan</a:t>
              </a:r>
              <a:endParaRPr lang="en-US" sz="1600" dirty="0">
                <a:solidFill>
                  <a:srgbClr val="FF054D"/>
                </a:solidFill>
                <a:highlight>
                  <a:srgbClr val="FFFFFF"/>
                </a:highligh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7390C3-0272-4835-8325-FCD9DAB29963}"/>
                  </a:ext>
                </a:extLst>
              </p:cNvPr>
              <p:cNvSpPr txBox="1"/>
              <p:nvPr/>
            </p:nvSpPr>
            <p:spPr>
              <a:xfrm>
                <a:off x="7679365" y="2892061"/>
                <a:ext cx="1251561" cy="95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3200" b="0" i="1" smtClean="0">
                              <a:solidFill>
                                <a:srgbClr val="26B72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808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pt-BR" sz="3200" dirty="0">
                  <a:solidFill>
                    <a:srgbClr val="0808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7390C3-0272-4835-8325-FCD9DAB2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365" y="2892061"/>
                <a:ext cx="1251561" cy="9594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21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C6D6E5C-43D5-4448-B82D-7C1D15AC9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0" y="536739"/>
            <a:ext cx="9878051" cy="3358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CDA4C-96CE-46F5-BFC5-F2663F70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Generalized mittenpunkt for N&gt;3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0F914-24D0-48CE-9D36-E6CBB51F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94" y="5951811"/>
            <a:ext cx="69030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32AB-4F68-4F87-B620-6B6F3286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1811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>
                    <a:alpha val="75000"/>
                  </a:srgbClr>
                </a:solidFill>
              </a:rPr>
              <a:pPr defTabSz="457200">
                <a:spcAft>
                  <a:spcPts val="600"/>
                </a:spcAft>
              </a:pPr>
              <a:t>51</a:t>
            </a:fld>
            <a:endParaRPr lang="en-US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46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36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EC5F82-617F-4D5A-B53F-E2D5ABC3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STATIONARY CIRCLES FOR ALL!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BF5AE-D990-4D32-85C6-414CA2F27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01" y="716816"/>
            <a:ext cx="6764864" cy="44986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83C78-A97A-42A6-9222-2FD980AB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6CB31-1970-4474-A427-612B932E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4E98-07CE-4ACF-A0EA-114257A98C50}"/>
                  </a:ext>
                </a:extLst>
              </p:cNvPr>
              <p:cNvSpPr txBox="1"/>
              <p:nvPr/>
            </p:nvSpPr>
            <p:spPr>
              <a:xfrm>
                <a:off x="7133345" y="5664467"/>
                <a:ext cx="2551339" cy="884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4E98-07CE-4ACF-A0EA-114257A98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45" y="5664467"/>
                <a:ext cx="2551339" cy="8849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780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500" dirty="0">
                <a:solidFill>
                  <a:srgbClr val="FFFFFF">
                    <a:alpha val="90000"/>
                  </a:srgbClr>
                </a:solidFill>
              </a:rPr>
              <a:t> computational setup</a:t>
            </a:r>
            <a:endParaRPr lang="pt-BR" sz="45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Numerical playground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2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551916-00C1-4530-BFC9-2FE4ED53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Experimental Playground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  <a:hlinkClick r:id="rId2"/>
              </a:rPr>
              <a:t>LINK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13793B3E-4B11-4926-8987-1607D9E1F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4" r="55729"/>
          <a:stretch/>
        </p:blipFill>
        <p:spPr>
          <a:xfrm>
            <a:off x="5766283" y="311945"/>
            <a:ext cx="5350620" cy="604300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E55D54A-46E8-4AE1-84E4-2D7356448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9403" r="8103" b="37259"/>
          <a:stretch/>
        </p:blipFill>
        <p:spPr>
          <a:xfrm>
            <a:off x="7279328" y="3557366"/>
            <a:ext cx="3792852" cy="28771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958D7A-F261-404D-B4C7-D3236DA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3300F-15F2-4F59-BD8F-CCFE1893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 defTabSz="457200">
                <a:spcAft>
                  <a:spcPts val="600"/>
                </a:spcAft>
              </a:pPr>
              <a:t>54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5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8D3A42-6BD3-4B25-A21E-C8DEE960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Hunting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E54FB-4759-4C19-9356-FBB0D2F6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485D04-124F-4FF7-927F-959C93D4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 descr="A picture containing indoor, table, wire, sitting&#10;&#10;Description automatically generated">
            <a:extLst>
              <a:ext uri="{FF2B5EF4-FFF2-40B4-BE49-F238E27FC236}">
                <a16:creationId xmlns:a16="http://schemas.microsoft.com/office/drawing/2014/main" id="{67068293-7FE4-4D72-9E05-B5826235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39725"/>
            <a:ext cx="5433917" cy="57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02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8BBA5-3CBE-424E-9873-1D1F3D5A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Hunting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26008-2A11-49C2-8D01-0AD10D09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56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597B5-6EE9-40D7-8C3B-FA27ADC9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E0B9-413F-4A48-9466-CAE02263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705893"/>
            <a:ext cx="5433917" cy="55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49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C8266-BA1B-41DF-9F4C-DB19EC82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6116F-6A8D-4EE1-9807-0E43E561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2FEFE-90A2-4399-AA4B-4CAB94B3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88"/>
          <a:stretch/>
        </p:blipFill>
        <p:spPr>
          <a:xfrm>
            <a:off x="8681413" y="954116"/>
            <a:ext cx="2557818" cy="81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E446A-3BC1-43CC-AE01-92FE90D8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310" y="5211278"/>
            <a:ext cx="2471230" cy="95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7D1A6-B2FC-470F-AF95-98A4F641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33" y="4034524"/>
            <a:ext cx="1676878" cy="1328776"/>
          </a:xfrm>
          <a:prstGeom prst="rect">
            <a:avLst/>
          </a:prstGeom>
        </p:spPr>
      </p:pic>
      <p:pic>
        <p:nvPicPr>
          <p:cNvPr id="14" name="Picture 2" descr="Image result for r programming language">
            <a:extLst>
              <a:ext uri="{FF2B5EF4-FFF2-40B4-BE49-F238E27FC236}">
                <a16:creationId xmlns:a16="http://schemas.microsoft.com/office/drawing/2014/main" id="{E0112D70-7FFF-4FE0-AAD1-7E8B0AF4C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55" y="1923560"/>
            <a:ext cx="987297" cy="7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thworld logo">
            <a:extLst>
              <a:ext uri="{FF2B5EF4-FFF2-40B4-BE49-F238E27FC236}">
                <a16:creationId xmlns:a16="http://schemas.microsoft.com/office/drawing/2014/main" id="{C5297221-FC9B-47C4-97C2-3DECE2CC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76" y="3739817"/>
            <a:ext cx="2891674" cy="6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hatsapp logo">
            <a:extLst>
              <a:ext uri="{FF2B5EF4-FFF2-40B4-BE49-F238E27FC236}">
                <a16:creationId xmlns:a16="http://schemas.microsoft.com/office/drawing/2014/main" id="{6AB0A83C-94FA-4D53-A6A0-76FDFE8A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52" y="4757877"/>
            <a:ext cx="720090" cy="72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D2EAA3A-659F-4940-8CDF-EC615B0A406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97295" y="1359466"/>
            <a:ext cx="1984118" cy="96484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207E5264-275D-4315-8BE4-C68FCC26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413" y="2934641"/>
            <a:ext cx="1079024" cy="12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4A92EA0-E2D8-4EE1-9667-D5AE1DAB0F15}"/>
              </a:ext>
            </a:extLst>
          </p:cNvPr>
          <p:cNvCxnSpPr>
            <a:cxnSpLocks/>
            <a:stCxn id="5" idx="3"/>
            <a:endCxn id="1036" idx="1"/>
          </p:cNvCxnSpPr>
          <p:nvPr/>
        </p:nvCxnSpPr>
        <p:spPr>
          <a:xfrm>
            <a:off x="6697295" y="2324306"/>
            <a:ext cx="1984118" cy="123628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59BBD73C-E0B0-4960-8C1E-3CC8F509B689}"/>
              </a:ext>
            </a:extLst>
          </p:cNvPr>
          <p:cNvCxnSpPr>
            <a:cxnSpLocks/>
            <a:stCxn id="1036" idx="2"/>
            <a:endCxn id="7" idx="0"/>
          </p:cNvCxnSpPr>
          <p:nvPr/>
        </p:nvCxnSpPr>
        <p:spPr>
          <a:xfrm>
            <a:off x="9220925" y="4186547"/>
            <a:ext cx="0" cy="102473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Right Brace 1044">
            <a:extLst>
              <a:ext uri="{FF2B5EF4-FFF2-40B4-BE49-F238E27FC236}">
                <a16:creationId xmlns:a16="http://schemas.microsoft.com/office/drawing/2014/main" id="{69A99A8B-D648-4EEA-B3D2-697060E2355B}"/>
              </a:ext>
            </a:extLst>
          </p:cNvPr>
          <p:cNvSpPr/>
          <p:nvPr/>
        </p:nvSpPr>
        <p:spPr>
          <a:xfrm>
            <a:off x="4244190" y="3659932"/>
            <a:ext cx="530567" cy="2094479"/>
          </a:xfrm>
          <a:prstGeom prst="righ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14457-B4FC-408C-BD28-139A9C871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598" y="1285270"/>
            <a:ext cx="2018697" cy="2078071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6607CBE-E28C-49EE-BB11-361CD1810C20}"/>
              </a:ext>
            </a:extLst>
          </p:cNvPr>
          <p:cNvSpPr/>
          <p:nvPr/>
        </p:nvSpPr>
        <p:spPr>
          <a:xfrm>
            <a:off x="498628" y="1844405"/>
            <a:ext cx="1656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</a:rPr>
              <a:t>ETC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1D0175F-77C3-4E1D-9718-0D28A2F7F406}"/>
              </a:ext>
            </a:extLst>
          </p:cNvPr>
          <p:cNvCxnSpPr>
            <a:cxnSpLocks/>
            <a:stCxn id="1055" idx="3"/>
            <a:endCxn id="14" idx="1"/>
          </p:cNvCxnSpPr>
          <p:nvPr/>
        </p:nvCxnSpPr>
        <p:spPr>
          <a:xfrm>
            <a:off x="2154852" y="2306070"/>
            <a:ext cx="67760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47FF155-A8E2-4846-A5CC-7C82BE2B25BE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>
            <a:off x="3819752" y="2306070"/>
            <a:ext cx="858846" cy="1823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4" descr="Image result for latex logo">
            <a:extLst>
              <a:ext uri="{FF2B5EF4-FFF2-40B4-BE49-F238E27FC236}">
                <a16:creationId xmlns:a16="http://schemas.microsoft.com/office/drawing/2014/main" id="{B1060747-C90E-4BE9-9FC9-E0B3052C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977" y="3308418"/>
            <a:ext cx="1088093" cy="5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1D2B219-C63B-441F-AFDE-B3FB6F60FADD}"/>
              </a:ext>
            </a:extLst>
          </p:cNvPr>
          <p:cNvCxnSpPr>
            <a:cxnSpLocks/>
            <a:stCxn id="66" idx="1"/>
            <a:endCxn id="1036" idx="3"/>
          </p:cNvCxnSpPr>
          <p:nvPr/>
        </p:nvCxnSpPr>
        <p:spPr>
          <a:xfrm flipH="1">
            <a:off x="9760437" y="3560594"/>
            <a:ext cx="720540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D726C38-7E30-4F1C-B78B-89563918819E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5687772" y="3363341"/>
            <a:ext cx="175" cy="671183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2" descr="Image result for jair koiller">
            <a:extLst>
              <a:ext uri="{FF2B5EF4-FFF2-40B4-BE49-F238E27FC236}">
                <a16:creationId xmlns:a16="http://schemas.microsoft.com/office/drawing/2014/main" id="{2CA42FBA-24B1-4DCD-9817-505B89613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64" y="4570045"/>
            <a:ext cx="1064387" cy="10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6" descr="Image result for professor ronaldo garcia">
            <a:extLst>
              <a:ext uri="{FF2B5EF4-FFF2-40B4-BE49-F238E27FC236}">
                <a16:creationId xmlns:a16="http://schemas.microsoft.com/office/drawing/2014/main" id="{1AB6C0B8-E56F-4DDD-9337-45AB5A2B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54" y="4577435"/>
            <a:ext cx="1235964" cy="10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D09CC88-B6E6-49FB-8740-703DE792A751}"/>
              </a:ext>
            </a:extLst>
          </p:cNvPr>
          <p:cNvSpPr/>
          <p:nvPr/>
        </p:nvSpPr>
        <p:spPr>
          <a:xfrm>
            <a:off x="1130472" y="2677024"/>
            <a:ext cx="639712" cy="3707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8" name="Isosceles Triangle 167">
            <a:extLst>
              <a:ext uri="{FF2B5EF4-FFF2-40B4-BE49-F238E27FC236}">
                <a16:creationId xmlns:a16="http://schemas.microsoft.com/office/drawing/2014/main" id="{991E0722-FF04-43ED-9424-397CF15947B5}"/>
              </a:ext>
            </a:extLst>
          </p:cNvPr>
          <p:cNvSpPr/>
          <p:nvPr/>
        </p:nvSpPr>
        <p:spPr>
          <a:xfrm>
            <a:off x="1017738" y="2900414"/>
            <a:ext cx="639712" cy="295247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196B7210-2177-41D0-AF84-3DC1EDAA3697}"/>
              </a:ext>
            </a:extLst>
          </p:cNvPr>
          <p:cNvSpPr/>
          <p:nvPr/>
        </p:nvSpPr>
        <p:spPr>
          <a:xfrm rot="20921656">
            <a:off x="740071" y="2652534"/>
            <a:ext cx="639712" cy="370710"/>
          </a:xfrm>
          <a:prstGeom prst="triangle">
            <a:avLst>
              <a:gd name="adj" fmla="val 2257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C314353-A64F-4188-976F-E24A5F362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34600" y="4032844"/>
            <a:ext cx="882120" cy="131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A9558-E458-4CC1-9AED-3DA16274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4ADAE5-0333-48DA-B2A3-DB0EF5E6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2B9CB-04FC-4420-BFD7-BAC4A80D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144" y="2851212"/>
            <a:ext cx="1676878" cy="1328776"/>
          </a:xfrm>
          <a:prstGeom prst="rect">
            <a:avLst/>
          </a:prstGeom>
        </p:spPr>
      </p:pic>
      <p:pic>
        <p:nvPicPr>
          <p:cNvPr id="6" name="Picture 10" descr="Image result for whatsapp logo">
            <a:extLst>
              <a:ext uri="{FF2B5EF4-FFF2-40B4-BE49-F238E27FC236}">
                <a16:creationId xmlns:a16="http://schemas.microsoft.com/office/drawing/2014/main" id="{E183A3F2-B195-494B-977E-F5F9646C9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695" y="3117931"/>
            <a:ext cx="789446" cy="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8BE75-C6A0-48E0-AE9C-B463BE158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959" y="685800"/>
            <a:ext cx="4235683" cy="56835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26C5F-65E8-4CE8-8B1F-A0EE41B638E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826642" y="3515600"/>
            <a:ext cx="746053" cy="1195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5842F-7C3B-4511-A50D-9D2C85979ACC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7362141" y="3515600"/>
            <a:ext cx="598003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4C47EC1-119D-43D0-B571-3E4845116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5565" y="2865045"/>
            <a:ext cx="1277373" cy="13149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F97C55-7595-4497-96E0-99A20A0F792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637022" y="3515600"/>
            <a:ext cx="798834" cy="691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6" descr="Image result for professor ronaldo garcia">
            <a:extLst>
              <a:ext uri="{FF2B5EF4-FFF2-40B4-BE49-F238E27FC236}">
                <a16:creationId xmlns:a16="http://schemas.microsoft.com/office/drawing/2014/main" id="{8088E597-947A-4229-8C6F-C9CB91983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3" y="705679"/>
            <a:ext cx="1092606" cy="96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98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8B0C-3004-49DB-A103-9148AD56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AFD396-1B83-43C4-AABE-1109B326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90623-A002-4787-8F5F-56BAFB60E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06"/>
          <a:stretch/>
        </p:blipFill>
        <p:spPr>
          <a:xfrm>
            <a:off x="1283060" y="911742"/>
            <a:ext cx="3921578" cy="5034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15729-98F6-4A7F-8132-920F1FA0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237" y="2698641"/>
            <a:ext cx="1676878" cy="1328776"/>
          </a:xfrm>
          <a:prstGeom prst="rect">
            <a:avLst/>
          </a:prstGeom>
        </p:spPr>
      </p:pic>
      <p:pic>
        <p:nvPicPr>
          <p:cNvPr id="6" name="Picture 10" descr="Image result for whatsapp logo">
            <a:extLst>
              <a:ext uri="{FF2B5EF4-FFF2-40B4-BE49-F238E27FC236}">
                <a16:creationId xmlns:a16="http://schemas.microsoft.com/office/drawing/2014/main" id="{3D747271-6B42-4CF0-BA0E-5F8F505A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87" y="2965361"/>
            <a:ext cx="789446" cy="79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B6EC71-F0CD-409A-8389-1DEA6DF91B88}"/>
              </a:ext>
            </a:extLst>
          </p:cNvPr>
          <p:cNvCxnSpPr>
            <a:cxnSpLocks/>
          </p:cNvCxnSpPr>
          <p:nvPr/>
        </p:nvCxnSpPr>
        <p:spPr>
          <a:xfrm flipV="1">
            <a:off x="5268432" y="3363030"/>
            <a:ext cx="942755" cy="504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7CB95-AC64-41D4-B105-44F67527203A}"/>
              </a:ext>
            </a:extLst>
          </p:cNvPr>
          <p:cNvCxnSpPr>
            <a:cxnSpLocks/>
          </p:cNvCxnSpPr>
          <p:nvPr/>
        </p:nvCxnSpPr>
        <p:spPr>
          <a:xfrm flipV="1">
            <a:off x="7000633" y="3363029"/>
            <a:ext cx="826604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562204-376D-4F14-92E0-3A3F931A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476" y="2712474"/>
            <a:ext cx="1277373" cy="13149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821964-45CB-4B8C-B227-8008ADD4703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9504115" y="3363029"/>
            <a:ext cx="904361" cy="691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77D016-A37C-45F0-8A2E-B15E4A568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1" t="36707" r="38061" b="11667"/>
          <a:stretch/>
        </p:blipFill>
        <p:spPr>
          <a:xfrm rot="5400000">
            <a:off x="1570384" y="2787927"/>
            <a:ext cx="2609022" cy="2599084"/>
          </a:xfrm>
          <a:prstGeom prst="rect">
            <a:avLst/>
          </a:prstGeom>
        </p:spPr>
      </p:pic>
      <p:pic>
        <p:nvPicPr>
          <p:cNvPr id="12" name="Picture 2" descr="Image result for jair koiller">
            <a:extLst>
              <a:ext uri="{FF2B5EF4-FFF2-40B4-BE49-F238E27FC236}">
                <a16:creationId xmlns:a16="http://schemas.microsoft.com/office/drawing/2014/main" id="{026CFDAF-37AA-4805-8C2C-8A1F3F48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77" y="926649"/>
            <a:ext cx="772094" cy="77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9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CB87085-09AE-4F7A-8C5A-E47C0B70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4" r="3" b="19773"/>
          <a:stretch/>
        </p:blipFill>
        <p:spPr>
          <a:xfrm>
            <a:off x="802905" y="869586"/>
            <a:ext cx="4775857" cy="301141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51D872C-45E3-42E0-9C48-04A44F085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2" r="-4" b="22353"/>
          <a:stretch/>
        </p:blipFill>
        <p:spPr>
          <a:xfrm>
            <a:off x="6616237" y="869586"/>
            <a:ext cx="4765458" cy="301141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93A118-893A-4972-A0C2-2AFF42C4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causticS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  <a:hlinkClick r:id="rId4"/>
              </a:rPr>
              <a:t>VIDEO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BA0D6-78E8-45EA-8930-3D39EC4E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220" y="6428232"/>
            <a:ext cx="681118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0FF2F-D583-41BE-9397-C6754DC0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02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83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85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87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57EA3-E35B-403C-8255-F2F674AE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My learning process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5117C-C499-4573-9C70-1DC3D245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prstClr val="white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C47F5-807C-4FC3-A575-4B1E8926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prstClr val="white">
                    <a:lumMod val="75000"/>
                    <a:lumOff val="25000"/>
                  </a:prstClr>
                </a:solidFill>
              </a:rPr>
              <a:pPr defTabSz="457200">
                <a:spcAft>
                  <a:spcPts val="600"/>
                </a:spcAft>
              </a:pPr>
              <a:t>60</a:t>
            </a:fld>
            <a:endParaRPr lang="en-US">
              <a:solidFill>
                <a:prstClr val="white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E9F7AA9-3043-4B33-82E9-18319A35D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41881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667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1555-233A-4406-9FC6-F3629F1D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EF0EF-B6EC-46E2-887E-936F1C4E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7E29B5-77DA-47C2-9606-7D29A6A1B180}"/>
              </a:ext>
            </a:extLst>
          </p:cNvPr>
          <p:cNvGrpSpPr/>
          <p:nvPr/>
        </p:nvGrpSpPr>
        <p:grpSpPr>
          <a:xfrm>
            <a:off x="4743000" y="1467293"/>
            <a:ext cx="2467701" cy="2280460"/>
            <a:chOff x="8420587" y="4230695"/>
            <a:chExt cx="2467701" cy="2280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CFD03C-91DA-4EDA-90C5-2DB1C671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0587" y="4230695"/>
              <a:ext cx="2467701" cy="15585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4E859-74D1-4602-8A87-B7903F330134}"/>
                </a:ext>
              </a:extLst>
            </p:cNvPr>
            <p:cNvSpPr/>
            <p:nvPr/>
          </p:nvSpPr>
          <p:spPr>
            <a:xfrm>
              <a:off x="8712596" y="5864824"/>
              <a:ext cx="185178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>
                  <a:latin typeface="Arial" panose="020B0604020202020204" pitchFamily="34" charset="0"/>
                </a:rPr>
                <a:t>Gaspard Monge</a:t>
              </a:r>
            </a:p>
            <a:p>
              <a:pPr algn="ctr"/>
              <a:r>
                <a:rPr lang="de-DE" dirty="0">
                  <a:latin typeface="Arial" panose="020B0604020202020204" pitchFamily="34" charset="0"/>
                </a:rPr>
                <a:t>(</a:t>
              </a:r>
              <a:r>
                <a:rPr lang="en-US" dirty="0">
                  <a:latin typeface="Arial" panose="020B0604020202020204" pitchFamily="34" charset="0"/>
                </a:rPr>
                <a:t>1746–1818</a:t>
              </a:r>
              <a:r>
                <a:rPr lang="de-DE" dirty="0">
                  <a:latin typeface="Arial" panose="020B0604020202020204" pitchFamily="34" charset="0"/>
                </a:rPr>
                <a:t>)</a:t>
              </a:r>
              <a:endParaRPr lang="pt-BR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D1BBE1-1570-4714-9FB8-708C39FBAB56}"/>
              </a:ext>
            </a:extLst>
          </p:cNvPr>
          <p:cNvSpPr txBox="1"/>
          <p:nvPr/>
        </p:nvSpPr>
        <p:spPr>
          <a:xfrm>
            <a:off x="629880" y="1947260"/>
            <a:ext cx="3205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N=3 Invariants: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Elliptic Loci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Stationary </a:t>
            </a:r>
            <a:r>
              <a:rPr lang="en-US" dirty="0" err="1"/>
              <a:t>Mittenpunk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r/R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Sum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Exc</a:t>
            </a:r>
            <a:r>
              <a:rPr lang="pt-BR" dirty="0"/>
              <a:t>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Exc-to-Orbit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Stationary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Circle</a:t>
            </a:r>
            <a:endParaRPr lang="pt-B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CD911C-AB1D-4BA7-83D7-FC734582681A}"/>
              </a:ext>
            </a:extLst>
          </p:cNvPr>
          <p:cNvSpPr txBox="1"/>
          <p:nvPr/>
        </p:nvSpPr>
        <p:spPr>
          <a:xfrm>
            <a:off x="8399793" y="1947260"/>
            <a:ext cx="32057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N&gt;4 Invariants: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Excentral</a:t>
            </a:r>
            <a:r>
              <a:rPr lang="en-US" dirty="0"/>
              <a:t> Medians </a:t>
            </a:r>
            <a:r>
              <a:rPr lang="en-US" dirty="0" err="1"/>
              <a:t>Meetpoint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Orbit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Tangential</a:t>
            </a:r>
            <a:r>
              <a:rPr lang="pt-BR" dirty="0"/>
              <a:t> </a:t>
            </a:r>
            <a:r>
              <a:rPr lang="pt-BR" dirty="0" err="1"/>
              <a:t>Cosine</a:t>
            </a:r>
            <a:r>
              <a:rPr lang="pt-BR" dirty="0"/>
              <a:t> </a:t>
            </a:r>
            <a:r>
              <a:rPr lang="pt-BR" dirty="0" err="1"/>
              <a:t>Product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Ratio</a:t>
            </a:r>
            <a:r>
              <a:rPr lang="pt-BR" dirty="0"/>
              <a:t> (</a:t>
            </a:r>
            <a:r>
              <a:rPr lang="pt-BR" dirty="0" err="1"/>
              <a:t>odd</a:t>
            </a:r>
            <a:r>
              <a:rPr lang="pt-BR" dirty="0"/>
              <a:t>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Stationary</a:t>
            </a:r>
            <a:r>
              <a:rPr lang="pt-BR" dirty="0"/>
              <a:t> </a:t>
            </a:r>
            <a:r>
              <a:rPr lang="pt-BR" dirty="0" err="1"/>
              <a:t>Circles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Spatial</a:t>
            </a:r>
            <a:r>
              <a:rPr lang="pt-BR" dirty="0"/>
              <a:t> </a:t>
            </a:r>
            <a:r>
              <a:rPr lang="pt-BR" dirty="0" err="1"/>
              <a:t>Integrals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Cosines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Product</a:t>
            </a:r>
            <a:endParaRPr lang="pt-BR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D105340-F63A-4C29-9B20-38958A87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3763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summary:</a:t>
            </a:r>
            <a:br>
              <a:rPr lang="en-US" dirty="0"/>
            </a:br>
            <a:r>
              <a:rPr lang="en-US" dirty="0"/>
              <a:t>Monge’s orthoptic circle: gateway from N=3 =&gt; all N</a:t>
            </a:r>
            <a:endParaRPr lang="pt-B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5878D04-21FE-4618-A0BE-F7EAD424F41F}"/>
              </a:ext>
            </a:extLst>
          </p:cNvPr>
          <p:cNvSpPr/>
          <p:nvPr/>
        </p:nvSpPr>
        <p:spPr>
          <a:xfrm>
            <a:off x="3673644" y="3300532"/>
            <a:ext cx="881947" cy="5316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3995CB-8B1A-4BAC-9D2F-954DB170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667" y="3833967"/>
            <a:ext cx="2852366" cy="2847414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32A251-C601-42FA-9D13-29EBE4706312}"/>
              </a:ext>
            </a:extLst>
          </p:cNvPr>
          <p:cNvSpPr/>
          <p:nvPr/>
        </p:nvSpPr>
        <p:spPr>
          <a:xfrm>
            <a:off x="7217219" y="3300532"/>
            <a:ext cx="881947" cy="5316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87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9A52C-C9B1-4D7D-BA68-50730BE8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MAIN results</a:t>
            </a:r>
            <a:b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&amp; Questions</a:t>
            </a:r>
            <a:endParaRPr lang="pt-BR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68B98CBE-7493-41CB-AA8B-321A3B93CE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8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Loci</a:t>
                </a:r>
              </a:p>
              <a:p>
                <a:pPr lvl="1"/>
                <a:r>
                  <a:rPr lang="en-US" sz="26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Elliptic</a:t>
                </a:r>
              </a:p>
              <a:p>
                <a:pPr lvl="1"/>
                <a:r>
                  <a:rPr lang="en-US" sz="26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Non-Elliptic, Quartic</a:t>
                </a:r>
              </a:p>
              <a:p>
                <a:r>
                  <a:rPr lang="en-US" sz="2800" dirty="0">
                    <a:solidFill>
                      <a:srgbClr val="FFFFFF"/>
                    </a:solidFill>
                    <a:ea typeface="Cambria Math" panose="02040503050406030204" pitchFamily="18" charset="0"/>
                  </a:rPr>
                  <a:t>Invariants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pt-BR" sz="2600" dirty="0" err="1">
                    <a:solidFill>
                      <a:srgbClr val="FFFFFF"/>
                    </a:solidFill>
                  </a:rPr>
                  <a:t>Stationary</a:t>
                </a:r>
                <a:r>
                  <a:rPr lang="pt-BR" sz="2600" dirty="0">
                    <a:solidFill>
                      <a:srgbClr val="FFFFFF"/>
                    </a:solidFill>
                  </a:rPr>
                  <a:t> </a:t>
                </a:r>
                <a:r>
                  <a:rPr lang="pt-BR" sz="2600" dirty="0" err="1">
                    <a:solidFill>
                      <a:srgbClr val="FFFFFF"/>
                    </a:solidFill>
                  </a:rPr>
                  <a:t>Mittenpunkt</a:t>
                </a:r>
                <a:r>
                  <a:rPr lang="pt-BR" sz="2600" dirty="0">
                    <a:solidFill>
                      <a:srgbClr val="FFFFFF"/>
                    </a:solidFill>
                  </a:rPr>
                  <a:t>, </a:t>
                </a:r>
                <a:r>
                  <a:rPr lang="pt-BR" sz="2600" dirty="0" err="1">
                    <a:solidFill>
                      <a:srgbClr val="FFFFFF"/>
                    </a:solidFill>
                  </a:rPr>
                  <a:t>Circles</a:t>
                </a:r>
                <a:endParaRPr lang="pt-BR" sz="2600" dirty="0">
                  <a:solidFill>
                    <a:srgbClr val="FFFF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6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pt-BR" sz="2600" dirty="0">
                  <a:solidFill>
                    <a:srgbClr val="FFFF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lang="pt-BR" sz="260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pt-BR" sz="260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sz="2600" i="0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pt-BR" sz="2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60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func>
                      </m:e>
                    </m:nary>
                  </m:oMath>
                </a14:m>
                <a:endParaRPr lang="en-US" sz="2600" b="0" i="1" dirty="0">
                  <a:solidFill>
                    <a:srgbClr val="FFFFFF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600" b="0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pt-BR" sz="2600" dirty="0">
                  <a:solidFill>
                    <a:srgbClr val="FFFFFF"/>
                  </a:solidFill>
                </a:endParaRPr>
              </a:p>
              <a:p>
                <a:r>
                  <a:rPr lang="pt-BR" sz="2800" dirty="0">
                    <a:solidFill>
                      <a:srgbClr val="FFFFFF"/>
                    </a:solidFill>
                  </a:rPr>
                  <a:t>Open </a:t>
                </a:r>
                <a:r>
                  <a:rPr lang="pt-BR" sz="2800" dirty="0" err="1">
                    <a:solidFill>
                      <a:srgbClr val="FFFFFF"/>
                    </a:solidFill>
                  </a:rPr>
                  <a:t>questions</a:t>
                </a:r>
                <a:r>
                  <a:rPr lang="pt-BR" sz="2800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pt-BR" sz="2400" dirty="0" err="1">
                    <a:solidFill>
                      <a:srgbClr val="FFFFFF"/>
                    </a:solidFill>
                  </a:rPr>
                  <a:t>Explain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elliptic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vs</a:t>
                </a:r>
                <a:r>
                  <a:rPr lang="pt-BR" sz="2400" dirty="0">
                    <a:solidFill>
                      <a:srgbClr val="FFFFFF"/>
                    </a:solidFill>
                  </a:rPr>
                  <a:t> non-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elliptic</a:t>
                </a:r>
                <a:r>
                  <a:rPr lang="pt-BR" sz="2400" dirty="0">
                    <a:solidFill>
                      <a:srgbClr val="FFFFFF"/>
                    </a:solidFill>
                  </a:rPr>
                  <a:t> loci</a:t>
                </a:r>
              </a:p>
              <a:p>
                <a:pPr lvl="1"/>
                <a:r>
                  <a:rPr lang="pt-BR" sz="2400" dirty="0">
                    <a:solidFill>
                      <a:srgbClr val="FFFFFF"/>
                    </a:solidFill>
                  </a:rPr>
                  <a:t>Non-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euclidean</a:t>
                </a:r>
                <a:r>
                  <a:rPr lang="pt-BR" sz="2400" dirty="0">
                    <a:solidFill>
                      <a:srgbClr val="FFFFFF"/>
                    </a:solidFill>
                  </a:rPr>
                  <a:t> </a:t>
                </a:r>
                <a:r>
                  <a:rPr lang="pt-BR" sz="2400" dirty="0" err="1">
                    <a:solidFill>
                      <a:srgbClr val="FFFFFF"/>
                    </a:solidFill>
                  </a:rPr>
                  <a:t>invariants</a:t>
                </a:r>
                <a:r>
                  <a:rPr lang="pt-BR" sz="2400" dirty="0">
                    <a:solidFill>
                      <a:srgbClr val="FFFFFF"/>
                    </a:solidFill>
                  </a:rPr>
                  <a:t>?</a:t>
                </a:r>
                <a:endParaRPr lang="pt-BR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68B98CBE-7493-41CB-AA8B-321A3B93CE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29" y="1073231"/>
                <a:ext cx="6599582" cy="4711539"/>
              </a:xfrm>
              <a:blipFill>
                <a:blip r:embed="rId2"/>
                <a:stretch>
                  <a:fillRect l="-923" t="-2458" b="-21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A96BB-2AA1-45CD-BB4F-6C329DD4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987CB-E4A7-47F8-A5BF-36F7B2C4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4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956C-2F41-4F42-927F-069CFC15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Our Webpage:  </a:t>
            </a:r>
            <a:r>
              <a:rPr lang="en-US" sz="3600" dirty="0">
                <a:solidFill>
                  <a:schemeClr val="tx1"/>
                </a:solidFill>
                <a:hlinkClick r:id="rId2"/>
              </a:rPr>
              <a:t>bit.ly/2JISAQ1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701195-C0A0-4BC9-9CE2-6ABFB73D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5" y="647808"/>
            <a:ext cx="6100304" cy="55817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51EE5-350E-4A3D-B9A7-956B8444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918EB-A34F-4945-8E36-E936D61E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6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50AF8-2F04-4A04-BCCB-4966772D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MEDIA gallery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 action="ppaction://hlinkfile"/>
              </a:rPr>
              <a:t>LINK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75948-7D70-48BD-AEAB-63932F36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992147"/>
            <a:ext cx="6253164" cy="48931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E2AC7-F838-42FA-BBD7-A1656235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95D05-68ED-439D-804D-1E52564B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81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C425-6966-48CE-806F-21EDE0FD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THANKING mathematicians</a:t>
            </a:r>
            <a:endParaRPr lang="pt-B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7B4D4-C3C5-4E73-B395-36FF1ECA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7D3A-272B-40BB-9666-E24365C7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289088-25CB-4F8B-AE34-CE47971CEA99}"/>
              </a:ext>
            </a:extLst>
          </p:cNvPr>
          <p:cNvGrpSpPr/>
          <p:nvPr/>
        </p:nvGrpSpPr>
        <p:grpSpPr>
          <a:xfrm>
            <a:off x="1137250" y="2053899"/>
            <a:ext cx="2726559" cy="2507520"/>
            <a:chOff x="3497229" y="1118217"/>
            <a:chExt cx="2726559" cy="25075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619B53-6E18-4C27-A5F6-7EA50A2B7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017" r="49606" b="2"/>
            <a:stretch/>
          </p:blipFill>
          <p:spPr>
            <a:xfrm>
              <a:off x="3497229" y="1118217"/>
              <a:ext cx="2655489" cy="25075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57A790-1B78-4305-B1E4-DBA308814F4D}"/>
                </a:ext>
              </a:extLst>
            </p:cNvPr>
            <p:cNvSpPr txBox="1"/>
            <p:nvPr/>
          </p:nvSpPr>
          <p:spPr>
            <a:xfrm>
              <a:off x="4778264" y="1183388"/>
              <a:ext cx="1445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Prof. Olga</a:t>
              </a:r>
            </a:p>
            <a:p>
              <a:r>
                <a:rPr lang="en-US" dirty="0" err="1">
                  <a:solidFill>
                    <a:schemeClr val="bg1"/>
                  </a:solidFill>
                </a:rPr>
                <a:t>Romaskevich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0A0C13-1AE3-41B6-809F-1C2A599F8075}"/>
              </a:ext>
            </a:extLst>
          </p:cNvPr>
          <p:cNvGrpSpPr/>
          <p:nvPr/>
        </p:nvGrpSpPr>
        <p:grpSpPr>
          <a:xfrm>
            <a:off x="9421481" y="3165595"/>
            <a:ext cx="2062922" cy="3086038"/>
            <a:chOff x="9815151" y="3941346"/>
            <a:chExt cx="1906055" cy="27475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CEA296-A0CB-411B-9890-2440F9DB0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5151" y="3941346"/>
              <a:ext cx="1906055" cy="26658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0B4800-5DE0-473A-A74B-F426E2BCDEB0}"/>
                </a:ext>
              </a:extLst>
            </p:cNvPr>
            <p:cNvSpPr txBox="1"/>
            <p:nvPr/>
          </p:nvSpPr>
          <p:spPr>
            <a:xfrm>
              <a:off x="10421973" y="6104166"/>
              <a:ext cx="11944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Prof. Sergei</a:t>
              </a:r>
            </a:p>
            <a:p>
              <a:r>
                <a:rPr lang="en-US" sz="1600" dirty="0" err="1">
                  <a:solidFill>
                    <a:schemeClr val="bg1"/>
                  </a:solidFill>
                </a:rPr>
                <a:t>Tabachnikov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0098ED-2BA7-4BEF-A24D-8BB4A60942E4}"/>
              </a:ext>
            </a:extLst>
          </p:cNvPr>
          <p:cNvGrpSpPr/>
          <p:nvPr/>
        </p:nvGrpSpPr>
        <p:grpSpPr>
          <a:xfrm>
            <a:off x="7438854" y="2053899"/>
            <a:ext cx="2349685" cy="2265768"/>
            <a:chOff x="9470214" y="1674125"/>
            <a:chExt cx="2349685" cy="2265768"/>
          </a:xfrm>
        </p:grpSpPr>
        <p:pic>
          <p:nvPicPr>
            <p:cNvPr id="11" name="Picture 4" descr="Image result for richard schwartz brown">
              <a:extLst>
                <a:ext uri="{FF2B5EF4-FFF2-40B4-BE49-F238E27FC236}">
                  <a16:creationId xmlns:a16="http://schemas.microsoft.com/office/drawing/2014/main" id="{BE769A65-B037-4CEC-B9B1-E653C019E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70214" y="1674125"/>
              <a:ext cx="2349685" cy="226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3408AF-C7B1-4A1E-AC52-56EF0918D71C}"/>
                </a:ext>
              </a:extLst>
            </p:cNvPr>
            <p:cNvSpPr txBox="1"/>
            <p:nvPr/>
          </p:nvSpPr>
          <p:spPr>
            <a:xfrm>
              <a:off x="10410424" y="3322637"/>
              <a:ext cx="1285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Prof. Richard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Schwartz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B5E8E6-A467-458A-BD31-547D32BA644F}"/>
              </a:ext>
            </a:extLst>
          </p:cNvPr>
          <p:cNvGrpSpPr/>
          <p:nvPr/>
        </p:nvGrpSpPr>
        <p:grpSpPr>
          <a:xfrm>
            <a:off x="2770519" y="3946530"/>
            <a:ext cx="2186580" cy="2305103"/>
            <a:chOff x="5746506" y="4229589"/>
            <a:chExt cx="2186580" cy="23051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F999F2-756C-400D-9B99-7284B5B22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" b="32470"/>
            <a:stretch/>
          </p:blipFill>
          <p:spPr>
            <a:xfrm>
              <a:off x="5746506" y="4229589"/>
              <a:ext cx="2133372" cy="23051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96D173-969E-4E30-8F67-A57FA92FE730}"/>
                </a:ext>
              </a:extLst>
            </p:cNvPr>
            <p:cNvSpPr txBox="1"/>
            <p:nvPr/>
          </p:nvSpPr>
          <p:spPr>
            <a:xfrm>
              <a:off x="6994303" y="5847109"/>
              <a:ext cx="9387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C00000"/>
                  </a:solidFill>
                </a:rPr>
                <a:t>Corentin</a:t>
              </a:r>
              <a:endParaRPr lang="en-US" sz="1600" dirty="0">
                <a:solidFill>
                  <a:srgbClr val="C00000"/>
                </a:solidFill>
              </a:endParaRPr>
            </a:p>
            <a:p>
              <a:r>
                <a:rPr lang="en-US" sz="1600" dirty="0" err="1">
                  <a:solidFill>
                    <a:srgbClr val="C00000"/>
                  </a:solidFill>
                </a:rPr>
                <a:t>Fierobe</a:t>
              </a:r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22B2DD-F375-4800-8A54-3ECB23005000}"/>
              </a:ext>
            </a:extLst>
          </p:cNvPr>
          <p:cNvGrpSpPr/>
          <p:nvPr/>
        </p:nvGrpSpPr>
        <p:grpSpPr>
          <a:xfrm>
            <a:off x="4349704" y="2053899"/>
            <a:ext cx="2167686" cy="2076032"/>
            <a:chOff x="9395301" y="302226"/>
            <a:chExt cx="1920896" cy="171483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851DEC-FEB4-4BE0-9F81-8C5FE08EB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59267" y="302226"/>
              <a:ext cx="1856930" cy="171483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277A38-BBAC-4AF1-A8E2-C0386C095F31}"/>
                </a:ext>
              </a:extLst>
            </p:cNvPr>
            <p:cNvSpPr txBox="1"/>
            <p:nvPr/>
          </p:nvSpPr>
          <p:spPr>
            <a:xfrm>
              <a:off x="9395301" y="358823"/>
              <a:ext cx="917361" cy="53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Prof. Igor</a:t>
              </a:r>
            </a:p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Minevich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B2E02E-47FE-4AB6-B107-EBEFB3BD2091}"/>
              </a:ext>
            </a:extLst>
          </p:cNvPr>
          <p:cNvGrpSpPr/>
          <p:nvPr/>
        </p:nvGrpSpPr>
        <p:grpSpPr>
          <a:xfrm>
            <a:off x="6078191" y="4039423"/>
            <a:ext cx="2119136" cy="2212210"/>
            <a:chOff x="7075114" y="1555013"/>
            <a:chExt cx="2119136" cy="2212210"/>
          </a:xfrm>
        </p:grpSpPr>
        <p:pic>
          <p:nvPicPr>
            <p:cNvPr id="12" name="Picture 2" descr="me">
              <a:extLst>
                <a:ext uri="{FF2B5EF4-FFF2-40B4-BE49-F238E27FC236}">
                  <a16:creationId xmlns:a16="http://schemas.microsoft.com/office/drawing/2014/main" id="{A9C7AEDB-68E5-427C-9A76-D324709DC7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039"/>
            <a:stretch/>
          </p:blipFill>
          <p:spPr bwMode="auto">
            <a:xfrm>
              <a:off x="7075114" y="1555013"/>
              <a:ext cx="2095500" cy="21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6F7A2E-0150-43AE-9F44-6A8C00FA5F68}"/>
                </a:ext>
              </a:extLst>
            </p:cNvPr>
            <p:cNvSpPr txBox="1"/>
            <p:nvPr/>
          </p:nvSpPr>
          <p:spPr>
            <a:xfrm>
              <a:off x="7970517" y="3182448"/>
              <a:ext cx="12237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54D"/>
                  </a:solidFill>
                  <a:highlight>
                    <a:srgbClr val="FFFFFF"/>
                  </a:highlight>
                </a:rPr>
                <a:t>Prof. Arseniy</a:t>
              </a:r>
            </a:p>
            <a:p>
              <a:r>
                <a:rPr lang="en-US" sz="1600" dirty="0" err="1">
                  <a:solidFill>
                    <a:srgbClr val="FF054D"/>
                  </a:solidFill>
                  <a:highlight>
                    <a:srgbClr val="FFFFFF"/>
                  </a:highlight>
                </a:rPr>
                <a:t>Akopyan</a:t>
              </a:r>
              <a:endParaRPr lang="en-US" sz="1600" dirty="0">
                <a:solidFill>
                  <a:srgbClr val="FF054D"/>
                </a:solidFill>
                <a:highlight>
                  <a:srgbClr val="FFFFF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0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5E51-0E4B-422F-B2ED-50D0E8A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Thanking co-authors / mentors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8EC9-D266-4E4F-8343-F135E0C6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16009" y="723899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FAC04-D23F-4DA9-8292-FAEC80C6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72" y="5884078"/>
            <a:ext cx="44768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F2AAC-666B-41CB-AC40-FEEF4D83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78" y="608797"/>
            <a:ext cx="4769958" cy="57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5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8A555FB3-C8F7-4C59-92A7-A7155CC38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B4C7473-9138-4198-AD0F-3C22581FC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D9D191F-8949-44E0-B578-9235C28E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EB8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A4F9A2D-9C5D-4790-8FE1-6699E473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paulo ney de souza">
            <a:extLst>
              <a:ext uri="{FF2B5EF4-FFF2-40B4-BE49-F238E27FC236}">
                <a16:creationId xmlns:a16="http://schemas.microsoft.com/office/drawing/2014/main" id="{13BB7B36-B073-49E9-9C2C-1558E338B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610"/>
          <a:stretch/>
        </p:blipFill>
        <p:spPr bwMode="auto">
          <a:xfrm>
            <a:off x="445177" y="636397"/>
            <a:ext cx="3699658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4/40/The_logo_may_be_obtained_from_Instituto_Nacional_de_Matem%C3%A1tica_Pura_e_Aplicada.png">
            <a:extLst>
              <a:ext uri="{FF2B5EF4-FFF2-40B4-BE49-F238E27FC236}">
                <a16:creationId xmlns:a16="http://schemas.microsoft.com/office/drawing/2014/main" id="{AD27E9B3-4672-4CE5-81EB-973F3F7B5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0"/>
          <a:stretch/>
        </p:blipFill>
        <p:spPr bwMode="auto">
          <a:xfrm>
            <a:off x="4241831" y="636397"/>
            <a:ext cx="3703320" cy="32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3DA3D64-BD78-41E7-91F5-3DD68356B0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" b="15272"/>
          <a:stretch/>
        </p:blipFill>
        <p:spPr>
          <a:xfrm>
            <a:off x="8042147" y="636397"/>
            <a:ext cx="3696464" cy="3279644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6877874-48AA-48C8-AED1-578BEB50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7" y="4020816"/>
            <a:ext cx="11293434" cy="229612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75D10-84F0-49F7-B6C5-E5DD8C2DC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20816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Thanking Friends at impa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0D881-99D7-4EDC-B458-A367FCB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F772-1434-4C4A-85F6-22806660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8B0086-B829-4881-9401-2ED67F3F6BA8}"/>
              </a:ext>
            </a:extLst>
          </p:cNvPr>
          <p:cNvSpPr txBox="1"/>
          <p:nvPr/>
        </p:nvSpPr>
        <p:spPr>
          <a:xfrm>
            <a:off x="526549" y="3244798"/>
            <a:ext cx="1623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Paulo Ney</a:t>
            </a:r>
          </a:p>
          <a:p>
            <a:r>
              <a:rPr lang="en-US" dirty="0">
                <a:solidFill>
                  <a:schemeClr val="bg1"/>
                </a:solidFill>
              </a:rPr>
              <a:t>de Souza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673CA-0FDF-44CD-B819-AA5AF493D530}"/>
              </a:ext>
            </a:extLst>
          </p:cNvPr>
          <p:cNvSpPr txBox="1"/>
          <p:nvPr/>
        </p:nvSpPr>
        <p:spPr>
          <a:xfrm>
            <a:off x="8171093" y="3202853"/>
            <a:ext cx="1341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Prof. Jorge P.</a:t>
            </a:r>
          </a:p>
          <a:p>
            <a:r>
              <a:rPr lang="en-US" dirty="0" err="1">
                <a:solidFill>
                  <a:schemeClr val="bg1"/>
                </a:solidFill>
              </a:rPr>
              <a:t>Zubelli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52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6C2A1E-546C-43D9-9231-533429AFF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1" y="541065"/>
            <a:ext cx="5389634" cy="3435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B384F-62F2-4043-A9B2-3FF85628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31" y="1088288"/>
            <a:ext cx="5509282" cy="234144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15320D-871F-4C18-889E-BB1D548C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21E66-C6CE-4D69-BED4-FF6362E9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394" y="5951811"/>
            <a:ext cx="69030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BAE83-26AF-43ED-9DBD-7EB85217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1811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10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Feuerbach phenomena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48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55FAF145-5B4C-43BD-940F-4078B66C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079" name="Rectangle 74">
            <a:extLst>
              <a:ext uri="{FF2B5EF4-FFF2-40B4-BE49-F238E27FC236}">
                <a16:creationId xmlns:a16="http://schemas.microsoft.com/office/drawing/2014/main" id="{BA84E9D7-79F4-4111-9A13-89E56A860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0" name="Rectangle 76">
            <a:extLst>
              <a:ext uri="{FF2B5EF4-FFF2-40B4-BE49-F238E27FC236}">
                <a16:creationId xmlns:a16="http://schemas.microsoft.com/office/drawing/2014/main" id="{5D983AD6-73EA-4FD4-BF85-9C8E2CD01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11298933" cy="102197"/>
          </a:xfrm>
          <a:prstGeom prst="rect">
            <a:avLst/>
          </a:prstGeom>
          <a:solidFill>
            <a:srgbClr val="A982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D753BAD1-8689-44DC-8B1F-8B3249428D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r="2" b="2"/>
          <a:stretch/>
        </p:blipFill>
        <p:spPr bwMode="auto">
          <a:xfrm>
            <a:off x="446533" y="663385"/>
            <a:ext cx="5603748" cy="51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0BA6C-CB2D-4828-80C2-D412E40DA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67" r="-2" b="-2"/>
          <a:stretch/>
        </p:blipFill>
        <p:spPr>
          <a:xfrm>
            <a:off x="6141720" y="663385"/>
            <a:ext cx="5601546" cy="51784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A0C97-3651-4070-97C1-3AE2F77D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2A6F8-B17D-4B38-A7F6-E2EF350C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45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D676D8-A0BC-4EB8-BDA9-D342C27A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757575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Feuerbach’s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081C8-4028-430E-85BD-3662162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F135A-368E-4295-AFD7-0A55583B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1026" name="Picture 2" descr="https://upload.wikimedia.org/wikipedia/commons/thumb/e/e1/Circ9pnt3.svg/2560px-Circ9pnt3.svg.png">
            <a:extLst>
              <a:ext uri="{FF2B5EF4-FFF2-40B4-BE49-F238E27FC236}">
                <a16:creationId xmlns:a16="http://schemas.microsoft.com/office/drawing/2014/main" id="{B3F89459-6680-4CF9-91EA-7D44E47A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880321"/>
            <a:ext cx="6764864" cy="507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47C6388-8415-4291-B19E-ED3C428D0BBA}"/>
              </a:ext>
            </a:extLst>
          </p:cNvPr>
          <p:cNvGrpSpPr/>
          <p:nvPr/>
        </p:nvGrpSpPr>
        <p:grpSpPr>
          <a:xfrm>
            <a:off x="884167" y="766070"/>
            <a:ext cx="2525371" cy="3241223"/>
            <a:chOff x="884167" y="766070"/>
            <a:chExt cx="2525371" cy="3241223"/>
          </a:xfrm>
        </p:grpSpPr>
        <p:pic>
          <p:nvPicPr>
            <p:cNvPr id="14" name="Picture 13" descr="A drawing of a person&#10;&#10;Description automatically generated">
              <a:extLst>
                <a:ext uri="{FF2B5EF4-FFF2-40B4-BE49-F238E27FC236}">
                  <a16:creationId xmlns:a16="http://schemas.microsoft.com/office/drawing/2014/main" id="{691A2108-61D8-4659-9006-BB6B628D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88" y="766070"/>
              <a:ext cx="1976385" cy="241022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839BCC-AFA1-4D4F-A8B1-8AC46FCD4129}"/>
                </a:ext>
              </a:extLst>
            </p:cNvPr>
            <p:cNvSpPr txBox="1"/>
            <p:nvPr/>
          </p:nvSpPr>
          <p:spPr>
            <a:xfrm>
              <a:off x="884167" y="3176296"/>
              <a:ext cx="25253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Karl Wilhelm </a:t>
              </a:r>
              <a:r>
                <a:rPr lang="pt-BR" sz="1600" b="1" dirty="0" err="1">
                  <a:solidFill>
                    <a:schemeClr val="bg1"/>
                  </a:solidFill>
                </a:rPr>
                <a:t>Feuerbach</a:t>
              </a:r>
              <a:endParaRPr lang="pt-BR" sz="1600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1800-1834</a:t>
              </a:r>
            </a:p>
            <a:p>
              <a:pPr algn="ctr"/>
              <a:endParaRPr lang="pt-BR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30241B-CE64-4492-9047-86BE8FBB1600}"/>
              </a:ext>
            </a:extLst>
          </p:cNvPr>
          <p:cNvCxnSpPr>
            <a:cxnSpLocks/>
          </p:cNvCxnSpPr>
          <p:nvPr/>
        </p:nvCxnSpPr>
        <p:spPr>
          <a:xfrm flipH="1">
            <a:off x="6826216" y="3496767"/>
            <a:ext cx="493874" cy="3759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3433F1-3334-4F15-93FE-65CFE84FC2AA}"/>
              </a:ext>
            </a:extLst>
          </p:cNvPr>
          <p:cNvSpPr txBox="1"/>
          <p:nvPr/>
        </p:nvSpPr>
        <p:spPr>
          <a:xfrm>
            <a:off x="7286288" y="32224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X(11)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8CFDB3-8FDE-4DFA-94BE-4EA4CB69FDC0}"/>
              </a:ext>
            </a:extLst>
          </p:cNvPr>
          <p:cNvCxnSpPr/>
          <p:nvPr/>
        </p:nvCxnSpPr>
        <p:spPr>
          <a:xfrm flipH="1">
            <a:off x="8607188" y="2249605"/>
            <a:ext cx="454925" cy="7324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6CF48F-5436-4072-A242-5633BDD166FB}"/>
              </a:ext>
            </a:extLst>
          </p:cNvPr>
          <p:cNvCxnSpPr>
            <a:cxnSpLocks/>
          </p:cNvCxnSpPr>
          <p:nvPr/>
        </p:nvCxnSpPr>
        <p:spPr>
          <a:xfrm flipH="1" flipV="1">
            <a:off x="7945151" y="4745587"/>
            <a:ext cx="248055" cy="77348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C73FC3-2513-445A-8BFB-239387AEC3EA}"/>
              </a:ext>
            </a:extLst>
          </p:cNvPr>
          <p:cNvCxnSpPr>
            <a:cxnSpLocks/>
          </p:cNvCxnSpPr>
          <p:nvPr/>
        </p:nvCxnSpPr>
        <p:spPr>
          <a:xfrm>
            <a:off x="5489543" y="2692003"/>
            <a:ext cx="1134662" cy="58006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EE060F-B30F-4A6B-8DF3-A18D8EEBB088}"/>
              </a:ext>
            </a:extLst>
          </p:cNvPr>
          <p:cNvSpPr txBox="1"/>
          <p:nvPr/>
        </p:nvSpPr>
        <p:spPr>
          <a:xfrm>
            <a:off x="9030848" y="196121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extouch</a:t>
            </a:r>
            <a:r>
              <a:rPr lang="en-US" dirty="0">
                <a:solidFill>
                  <a:srgbClr val="00B050"/>
                </a:solidFill>
              </a:rPr>
              <a:t> points</a:t>
            </a:r>
            <a:endParaRPr lang="pt-BR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348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529C15-C888-4DBC-8C14-3EA7A51E4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38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D9758-EACD-44E8-A85F-878FE0824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8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F8646-C366-4967-82A2-5D47A1D3D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4597E-C646-4521-980C-43CBE548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93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2CDB-D280-48AC-8FCE-0A75A4CA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226339-240D-4C51-82AD-1BA2B347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80"/>
            <a:ext cx="5486400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64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F4AA28-86C8-4889-80A9-71F6F58A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5512C4-F315-4F88-9083-44D19CB8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2CDB-D280-48AC-8FCE-0A75A4CA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37" y="766379"/>
            <a:ext cx="5486400" cy="577443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4385C0-7395-44AA-B8F0-8765A6212506}"/>
              </a:ext>
            </a:extLst>
          </p:cNvPr>
          <p:cNvSpPr>
            <a:spLocks noChangeAspect="1"/>
          </p:cNvSpPr>
          <p:nvPr/>
        </p:nvSpPr>
        <p:spPr>
          <a:xfrm>
            <a:off x="4808780" y="2467808"/>
            <a:ext cx="2370270" cy="235838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7342CB-0F60-4AA9-A037-3A540B56A79F}"/>
              </a:ext>
            </a:extLst>
          </p:cNvPr>
          <p:cNvSpPr>
            <a:spLocks noChangeAspect="1"/>
          </p:cNvSpPr>
          <p:nvPr/>
        </p:nvSpPr>
        <p:spPr>
          <a:xfrm>
            <a:off x="6310970" y="2467807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3102FC-A64E-4D06-BA35-42FE19037343}"/>
              </a:ext>
            </a:extLst>
          </p:cNvPr>
          <p:cNvSpPr>
            <a:spLocks noChangeAspect="1"/>
          </p:cNvSpPr>
          <p:nvPr/>
        </p:nvSpPr>
        <p:spPr>
          <a:xfrm>
            <a:off x="6110311" y="4742051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87AFBE-C22F-47B9-A3AA-9ED574BAC80D}"/>
              </a:ext>
            </a:extLst>
          </p:cNvPr>
          <p:cNvSpPr>
            <a:spLocks noChangeAspect="1"/>
          </p:cNvSpPr>
          <p:nvPr/>
        </p:nvSpPr>
        <p:spPr>
          <a:xfrm>
            <a:off x="4903456" y="4149505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E0E73D-3773-40E6-8B75-98053D54FF32}"/>
              </a:ext>
            </a:extLst>
          </p:cNvPr>
          <p:cNvSpPr>
            <a:spLocks noChangeAspect="1"/>
          </p:cNvSpPr>
          <p:nvPr/>
        </p:nvSpPr>
        <p:spPr>
          <a:xfrm>
            <a:off x="4798121" y="3228621"/>
            <a:ext cx="137160" cy="137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16BF20-C48D-472D-A6E3-B3581DEF2F48}"/>
              </a:ext>
            </a:extLst>
          </p:cNvPr>
          <p:cNvCxnSpPr/>
          <p:nvPr/>
        </p:nvCxnSpPr>
        <p:spPr>
          <a:xfrm flipH="1">
            <a:off x="6487237" y="1574040"/>
            <a:ext cx="459474" cy="8416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11B07-6763-4E1F-8775-F5F6B0D7A3A5}"/>
              </a:ext>
            </a:extLst>
          </p:cNvPr>
          <p:cNvCxnSpPr>
            <a:cxnSpLocks/>
          </p:cNvCxnSpPr>
          <p:nvPr/>
        </p:nvCxnSpPr>
        <p:spPr>
          <a:xfrm>
            <a:off x="3616657" y="2879678"/>
            <a:ext cx="1098177" cy="37414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7454A-E415-49D1-B5EF-CE883A9D584E}"/>
              </a:ext>
            </a:extLst>
          </p:cNvPr>
          <p:cNvCxnSpPr>
            <a:cxnSpLocks/>
          </p:cNvCxnSpPr>
          <p:nvPr/>
        </p:nvCxnSpPr>
        <p:spPr>
          <a:xfrm flipV="1">
            <a:off x="5841241" y="4907378"/>
            <a:ext cx="287266" cy="7291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40C343-73EE-4FA3-A48E-89CE770CC10C}"/>
              </a:ext>
            </a:extLst>
          </p:cNvPr>
          <p:cNvGrpSpPr/>
          <p:nvPr/>
        </p:nvGrpSpPr>
        <p:grpSpPr>
          <a:xfrm>
            <a:off x="9615784" y="1021122"/>
            <a:ext cx="1921423" cy="2145329"/>
            <a:chOff x="9615784" y="1021122"/>
            <a:chExt cx="1921423" cy="21453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4E8CD4-54D3-4830-BC12-C3730BD4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9611" y="1021122"/>
              <a:ext cx="1609691" cy="1486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FB8991-85A4-4648-A7EC-CDFA9F25D6A4}"/>
                </a:ext>
              </a:extLst>
            </p:cNvPr>
            <p:cNvSpPr txBox="1"/>
            <p:nvPr/>
          </p:nvSpPr>
          <p:spPr>
            <a:xfrm>
              <a:off x="9615784" y="2520120"/>
              <a:ext cx="1921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Prof. Igor </a:t>
              </a:r>
              <a:r>
                <a:rPr lang="en-US" dirty="0" err="1"/>
                <a:t>Minevich</a:t>
              </a:r>
              <a:endParaRPr lang="en-US" dirty="0"/>
            </a:p>
            <a:p>
              <a:pPr algn="ctr"/>
              <a:r>
                <a:rPr lang="en-US" dirty="0"/>
                <a:t>Boston College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365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86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360FA7E-CA63-4D29-B432-F36F466F2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3" r="4688" b="1"/>
          <a:stretch/>
        </p:blipFill>
        <p:spPr>
          <a:xfrm>
            <a:off x="446534" y="604757"/>
            <a:ext cx="7498616" cy="5796043"/>
          </a:xfrm>
          <a:prstGeom prst="rect">
            <a:avLst/>
          </a:prstGeom>
        </p:spPr>
      </p:pic>
      <p:sp>
        <p:nvSpPr>
          <p:cNvPr id="98" name="Rectangle 88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8652C-9AAE-4E98-8FF5-614191C4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FFFFF"/>
                </a:solidFill>
              </a:rPr>
              <a:t>1) FEUERBACH POINT sweeps billiard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2) ANTICOMPLEMENT of FEUERBACH SWEEPS Billiard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</a:rPr>
              <a:t>3) EXTOUCHPOINTS SWEEP BILLIARD (in reverse!)</a:t>
            </a:r>
            <a:br>
              <a:rPr lang="en-US" sz="1300" dirty="0">
                <a:solidFill>
                  <a:srgbClr val="FFFFFF"/>
                </a:solidFill>
              </a:rPr>
            </a:br>
            <a:br>
              <a:rPr lang="en-US" sz="1300" dirty="0">
                <a:solidFill>
                  <a:srgbClr val="FFFFFF"/>
                </a:solidFill>
              </a:rPr>
            </a:br>
            <a:r>
              <a:rPr lang="en-US" sz="1300" dirty="0">
                <a:solidFill>
                  <a:srgbClr val="FFFFFF"/>
                </a:solidFill>
                <a:hlinkClick r:id="rId3"/>
              </a:rPr>
              <a:t>VIDEO</a:t>
            </a: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3B4EE-A8D8-48BE-80FC-D04BB7A2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269F5-FDFA-4995-9CDF-3B377672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72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73683-793E-4727-A9BF-AE973109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 general loci are non-elliptic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  <a:hlinkClick r:id="rId2"/>
              </a:rPr>
              <a:t>GALLERY</a:t>
            </a:r>
            <a:r>
              <a:rPr lang="en-US" sz="3600">
                <a:solidFill>
                  <a:srgbClr val="FFFFFF"/>
                </a:solidFill>
              </a:rPr>
              <a:t> w/ 700 LOCI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AFF43-1A1B-45D5-97DC-1CBFA4C5D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" b="1"/>
          <a:stretch/>
        </p:blipFill>
        <p:spPr bwMode="auto">
          <a:xfrm>
            <a:off x="4654295" y="457200"/>
            <a:ext cx="7086151" cy="58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24270-41E5-42E2-8908-1C864946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98B3F-3C78-4746-B431-54ABF262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79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2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E511CA-7F81-4484-B505-06FD09AB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5E75-4626-4A34-B3D4-951A035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54399" y="766070"/>
            <a:ext cx="54267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91E3-F3D1-4F68-9F4F-72D393C8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884078"/>
            <a:ext cx="34320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pic>
        <p:nvPicPr>
          <p:cNvPr id="2050" name="Picture 2" descr="Incenter">
            <a:extLst>
              <a:ext uri="{FF2B5EF4-FFF2-40B4-BE49-F238E27FC236}">
                <a16:creationId xmlns:a16="http://schemas.microsoft.com/office/drawing/2014/main" id="{C0A92552-DFE1-42C3-974E-651F96C1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183769"/>
            <a:ext cx="6764864" cy="446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78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C427EA3-1645-4B27-A5C2-55E8E24C6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85CDBF6-7B87-4A58-92CA-E887CA36A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BFF2B2E-1CF1-403F-BB44-3F9C3E7F6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8B4D3C-0DE0-43B9-B032-32B536B96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73D71-950B-417E-8632-379ECAEA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848582"/>
            <a:ext cx="6518800" cy="3454966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07788D3-E467-4E25-A5E9-FD41795BD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1767-7850-4E10-8B30-1D55F32B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Non-elliptic loci: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1) Median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2) </a:t>
            </a:r>
            <a:r>
              <a:rPr lang="en-US" sz="2000" dirty="0" err="1">
                <a:solidFill>
                  <a:srgbClr val="FFFFFF"/>
                </a:solidFill>
              </a:rPr>
              <a:t>intouch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3) Feuerbach TRIANGLE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  <a:hlinkClick r:id="rId3"/>
              </a:rPr>
              <a:t>VIDEO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8E166-7C91-474A-98BC-86541369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9137-CA0D-40A3-9793-2DC0517E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5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/>
              <a:t>Stationary circles</a:t>
            </a:r>
            <a:endParaRPr lang="pt-BR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18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0" name="Rectangle 8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1" name="Rectangle 9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2" name="Rectangle 9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313" name="Rectangle 9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314" name="Rectangle 9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15" name="Group 9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16" name="Rectangle 10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5EBCFE-2977-4651-8381-4E1D33897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Meet the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cosine circle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  <a:hlinkClick r:id="rId2"/>
              </a:rPr>
              <a:t>link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2775D8-4D8F-4EFF-A745-8E7CFB5928A7}"/>
              </a:ext>
            </a:extLst>
          </p:cNvPr>
          <p:cNvGrpSpPr>
            <a:grpSpLocks noChangeAspect="1"/>
          </p:cNvGrpSpPr>
          <p:nvPr/>
        </p:nvGrpSpPr>
        <p:grpSpPr>
          <a:xfrm>
            <a:off x="5411262" y="624366"/>
            <a:ext cx="5394960" cy="5342636"/>
            <a:chOff x="4645947" y="599508"/>
            <a:chExt cx="6879000" cy="681228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8A8A5D-A810-48A1-B0AE-E03A06B367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5947" y="599508"/>
              <a:ext cx="6812280" cy="681228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290" name="Picture 2" descr="CosineCircle">
              <a:extLst>
                <a:ext uri="{FF2B5EF4-FFF2-40B4-BE49-F238E27FC236}">
                  <a16:creationId xmlns:a16="http://schemas.microsoft.com/office/drawing/2014/main" id="{F67865E7-153F-4C85-B273-5773478B3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60083" y="857189"/>
              <a:ext cx="6764864" cy="5119912"/>
            </a:xfrm>
            <a:prstGeom prst="rect">
              <a:avLst/>
            </a:prstGeom>
            <a:noFill/>
            <a:ln w="285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230F03-7E91-454E-9465-8CAB3FB2F387}"/>
              </a:ext>
            </a:extLst>
          </p:cNvPr>
          <p:cNvCxnSpPr/>
          <p:nvPr/>
        </p:nvCxnSpPr>
        <p:spPr>
          <a:xfrm flipH="1">
            <a:off x="6197049" y="2052431"/>
            <a:ext cx="1306995" cy="2539448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6A0707A-ABCA-4AF2-A920-A00020B4547F}"/>
              </a:ext>
            </a:extLst>
          </p:cNvPr>
          <p:cNvCxnSpPr/>
          <p:nvPr/>
        </p:nvCxnSpPr>
        <p:spPr>
          <a:xfrm flipH="1">
            <a:off x="9773503" y="3335711"/>
            <a:ext cx="1306995" cy="2539448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49D388-EC90-4D86-88DE-761A028ADCA8}"/>
              </a:ext>
            </a:extLst>
          </p:cNvPr>
          <p:cNvCxnSpPr>
            <a:cxnSpLocks/>
          </p:cNvCxnSpPr>
          <p:nvPr/>
        </p:nvCxnSpPr>
        <p:spPr>
          <a:xfrm>
            <a:off x="6241774" y="2077278"/>
            <a:ext cx="1260796" cy="24549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EE4E55-5B72-4B7F-9BD7-B83770A63CF5}"/>
              </a:ext>
            </a:extLst>
          </p:cNvPr>
          <p:cNvCxnSpPr>
            <a:cxnSpLocks/>
          </p:cNvCxnSpPr>
          <p:nvPr/>
        </p:nvCxnSpPr>
        <p:spPr>
          <a:xfrm>
            <a:off x="5107047" y="3352801"/>
            <a:ext cx="1260796" cy="2454965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89028E-A7AB-4929-A19F-336E63A04D4A}"/>
              </a:ext>
            </a:extLst>
          </p:cNvPr>
          <p:cNvCxnSpPr>
            <a:cxnSpLocks/>
          </p:cNvCxnSpPr>
          <p:nvPr/>
        </p:nvCxnSpPr>
        <p:spPr>
          <a:xfrm flipV="1">
            <a:off x="5790270" y="2445027"/>
            <a:ext cx="2149910" cy="17008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50F00B1-DE70-49AC-BEF7-80B4C2346276}"/>
              </a:ext>
            </a:extLst>
          </p:cNvPr>
          <p:cNvCxnSpPr>
            <a:cxnSpLocks/>
          </p:cNvCxnSpPr>
          <p:nvPr/>
        </p:nvCxnSpPr>
        <p:spPr>
          <a:xfrm flipV="1">
            <a:off x="5306567" y="390928"/>
            <a:ext cx="2149910" cy="170089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732723-099E-4017-9D64-2BC7F62DB563}"/>
              </a:ext>
            </a:extLst>
          </p:cNvPr>
          <p:cNvSpPr txBox="1"/>
          <p:nvPr/>
        </p:nvSpPr>
        <p:spPr>
          <a:xfrm>
            <a:off x="7119462" y="313003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=X(6)</a:t>
            </a:r>
            <a:endParaRPr lang="pt-B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7D21-C7CB-469A-8ACD-3890B9F4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5B813-94B1-4205-AC27-F324420D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88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8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80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82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84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86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88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Rectangle 90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E62500-FD5E-4262-9B73-403B23C3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Corollary III: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cosine circle is stationary!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7EA1-1F7A-4500-96E7-E5791FF8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76" y="995683"/>
            <a:ext cx="4563072" cy="5042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13139-3B6A-4AB3-8AFD-6CB4AA336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024" y="4982446"/>
            <a:ext cx="2776151" cy="11056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2461EC-36D7-4447-8294-1C0E32C1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514B6-8F13-46C9-8362-AB97D859C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216F043-54F0-47CE-8E94-97D06A67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Can you get A circle FROM AN ellipse?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1B5476-337A-459C-936A-54BA62E5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359520"/>
            <a:ext cx="6253164" cy="41583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B07884-C953-48D7-8DF5-CFFC7FD1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5486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kern="1200" cap="all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(c) 2019 Dan S. Reznik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AB367-7016-479D-8988-6689A686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6106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84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5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D9D64-8385-4537-B911-BE7600CE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4028294"/>
            <a:ext cx="3511233" cy="19445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Poncelet-</a:t>
            </a:r>
            <a:r>
              <a:rPr lang="en-US" sz="3600" dirty="0" err="1">
                <a:solidFill>
                  <a:schemeClr val="tx1"/>
                </a:solidFill>
              </a:rPr>
              <a:t>Darboux</a:t>
            </a:r>
            <a:r>
              <a:rPr lang="en-US" sz="3600" dirty="0">
                <a:solidFill>
                  <a:schemeClr val="tx1"/>
                </a:solidFill>
              </a:rPr>
              <a:t> grid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hlinkClick r:id="rId2"/>
              </a:rPr>
              <a:t>VIDEO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B5AB9-5212-4669-B19B-4FE64219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B34C4-4619-430F-BEB5-CBD4FB33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2851FC-F9B8-411C-A3F6-B20B17F54822}"/>
              </a:ext>
            </a:extLst>
          </p:cNvPr>
          <p:cNvGrpSpPr/>
          <p:nvPr/>
        </p:nvGrpSpPr>
        <p:grpSpPr>
          <a:xfrm>
            <a:off x="8294452" y="885157"/>
            <a:ext cx="2752775" cy="3181795"/>
            <a:chOff x="8294453" y="885158"/>
            <a:chExt cx="2497992" cy="2852404"/>
          </a:xfrm>
        </p:grpSpPr>
        <p:pic>
          <p:nvPicPr>
            <p:cNvPr id="1026" name="Picture 2" descr="Image result for jean gaston darboux">
              <a:extLst>
                <a:ext uri="{FF2B5EF4-FFF2-40B4-BE49-F238E27FC236}">
                  <a16:creationId xmlns:a16="http://schemas.microsoft.com/office/drawing/2014/main" id="{F6A66699-D49D-4C96-A669-E8F777ACC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7356" y="885158"/>
              <a:ext cx="1529643" cy="188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DAAF7-EBF2-4A31-9E4B-A3D13FE4DE3D}"/>
                </a:ext>
              </a:extLst>
            </p:cNvPr>
            <p:cNvSpPr txBox="1"/>
            <p:nvPr/>
          </p:nvSpPr>
          <p:spPr>
            <a:xfrm>
              <a:off x="8294453" y="2814232"/>
              <a:ext cx="24979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/>
                <a:t>Jean-Gaston </a:t>
              </a:r>
              <a:r>
                <a:rPr lang="pt-BR" b="1" dirty="0" err="1"/>
                <a:t>Darboux</a:t>
              </a:r>
              <a:endParaRPr lang="pt-BR" b="1" dirty="0"/>
            </a:p>
            <a:p>
              <a:pPr algn="ctr"/>
              <a:r>
                <a:rPr lang="pt-BR" b="1" dirty="0"/>
                <a:t>1842-1917</a:t>
              </a:r>
            </a:p>
            <a:p>
              <a:pPr algn="ctr"/>
              <a:endParaRPr lang="pt-BR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FBEC18-B161-44B1-A401-1BE6AA8F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6" y="395925"/>
            <a:ext cx="5852467" cy="60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3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F44990-7119-4286-8F07-D182E9FC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83" y="2370219"/>
            <a:ext cx="3412067" cy="34783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Monge-</a:t>
            </a:r>
            <a:r>
              <a:rPr lang="en-US" sz="3100" dirty="0" err="1">
                <a:solidFill>
                  <a:srgbClr val="FFFFFF"/>
                </a:solidFill>
              </a:rPr>
              <a:t>darboux</a:t>
            </a:r>
            <a:r>
              <a:rPr lang="en-US" sz="3100" dirty="0">
                <a:solidFill>
                  <a:srgbClr val="FFFFFF"/>
                </a:solidFill>
              </a:rPr>
              <a:t> circles: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A common rule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0D7E8-9A07-485C-83FE-C9466D80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692106"/>
            <a:ext cx="6764864" cy="34500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EB517-52E8-449C-84FC-41659E9A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61430A-EA1C-4462-9749-0B9C0D67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66B44-E662-4AB1-B512-EB94CC883890}"/>
              </a:ext>
            </a:extLst>
          </p:cNvPr>
          <p:cNvGrpSpPr/>
          <p:nvPr/>
        </p:nvGrpSpPr>
        <p:grpSpPr>
          <a:xfrm>
            <a:off x="934898" y="974610"/>
            <a:ext cx="2497992" cy="3075171"/>
            <a:chOff x="8410053" y="885158"/>
            <a:chExt cx="2266790" cy="2756818"/>
          </a:xfrm>
        </p:grpSpPr>
        <p:pic>
          <p:nvPicPr>
            <p:cNvPr id="17" name="Picture 2" descr="Image result for jean gaston darboux">
              <a:extLst>
                <a:ext uri="{FF2B5EF4-FFF2-40B4-BE49-F238E27FC236}">
                  <a16:creationId xmlns:a16="http://schemas.microsoft.com/office/drawing/2014/main" id="{6F71017F-2685-4377-B5B9-FFAC5DEE5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57356" y="885158"/>
              <a:ext cx="1529643" cy="1885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CD990D-53B1-4E72-94AB-B1F863829453}"/>
                </a:ext>
              </a:extLst>
            </p:cNvPr>
            <p:cNvSpPr txBox="1"/>
            <p:nvPr/>
          </p:nvSpPr>
          <p:spPr>
            <a:xfrm>
              <a:off x="8410053" y="2814232"/>
              <a:ext cx="2266790" cy="827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Jean-Gaston </a:t>
              </a:r>
              <a:r>
                <a:rPr lang="pt-BR" b="1" dirty="0" err="1">
                  <a:solidFill>
                    <a:schemeClr val="bg1"/>
                  </a:solidFill>
                </a:rPr>
                <a:t>Darboux</a:t>
              </a:r>
              <a:endParaRPr lang="pt-BR" b="1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1842-1917</a:t>
              </a:r>
            </a:p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849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84D257-67D3-4BAF-A1C2-5DE4B528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6E42C-6FBD-4C63-84D6-6B76C68F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87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C9FBA91-93BE-48C2-BA15-8EF0B5DE5D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694100"/>
              </p:ext>
            </p:extLst>
          </p:nvPr>
        </p:nvGraphicFramePr>
        <p:xfrm>
          <a:off x="1815152" y="609601"/>
          <a:ext cx="8816454" cy="590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EFAD023-F11E-4F8B-97D7-CA70EA79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8472" y="1116382"/>
            <a:ext cx="1288491" cy="129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8024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27D26A-D65A-47CD-A1B9-31149A4B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Symmedian point X(6)</a:t>
            </a:r>
          </a:p>
        </p:txBody>
      </p:sp>
      <p:pic>
        <p:nvPicPr>
          <p:cNvPr id="14338" name="Picture 2" descr="Symmedians">
            <a:extLst>
              <a:ext uri="{FF2B5EF4-FFF2-40B4-BE49-F238E27FC236}">
                <a16:creationId xmlns:a16="http://schemas.microsoft.com/office/drawing/2014/main" id="{9FBDA281-7D01-4F7A-A750-F4595913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766682"/>
            <a:ext cx="6764864" cy="330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52AE1-1060-4E1C-9F6E-A18A76EF4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238D9-892B-4007-81D2-AEE1269B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316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CFB4A2-76BE-4CCE-847A-820ADFDE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SYMM of </a:t>
            </a:r>
            <a:r>
              <a:rPr lang="en-US" sz="3600" dirty="0" err="1">
                <a:solidFill>
                  <a:srgbClr val="FFFFFF"/>
                </a:solidFill>
              </a:rPr>
              <a:t>excentral</a:t>
            </a:r>
            <a:r>
              <a:rPr lang="en-US" sz="3600" dirty="0">
                <a:solidFill>
                  <a:srgbClr val="FFFFFF"/>
                </a:solidFill>
              </a:rPr>
              <a:t> = MITTEN of reference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EF80B-1F5D-4C14-8538-D91438B7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03" y="618067"/>
            <a:ext cx="3750764" cy="5598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BC334-F730-475E-B842-E6E93AC4048B}"/>
              </a:ext>
            </a:extLst>
          </p:cNvPr>
          <p:cNvSpPr txBox="1"/>
          <p:nvPr/>
        </p:nvSpPr>
        <p:spPr>
          <a:xfrm>
            <a:off x="8108698" y="3947092"/>
            <a:ext cx="700833" cy="369332"/>
          </a:xfrm>
          <a:prstGeom prst="rect">
            <a:avLst/>
          </a:prstGeom>
          <a:solidFill>
            <a:srgbClr val="F3F3F3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K’</a:t>
            </a:r>
            <a:r>
              <a:rPr lang="en-US" dirty="0">
                <a:solidFill>
                  <a:srgbClr val="FF0000"/>
                </a:solidFill>
              </a:rPr>
              <a:t>=M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11FA1-15AC-4444-8145-E9E75DA8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DBB2-DC3C-4990-8D30-35FA324A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0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5EDC5E-E15C-4D47-A5B4-835B4430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4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triangular ORBITS (2011)</a:t>
            </a:r>
            <a:br>
              <a:rPr lang="en-US" sz="31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2"/>
              </a:rPr>
              <a:t>VIDEO 1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  <a:hlinkClick r:id="rId3"/>
              </a:rPr>
              <a:t>VIDEO 2</a:t>
            </a: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CFD5F-D3AE-425F-A2E8-B9761499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B89E-DA07-4CBF-B99D-A3669FE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C13E59-2BF0-47BE-B107-E6FF2626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2334" y="1328711"/>
            <a:ext cx="6038932" cy="41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E57F35A-4473-489A-8E41-652FC0C9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Simpler cosine circle construction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42D6BAD-2962-4F94-A2ED-E3A7A0F4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5053" y="1658280"/>
            <a:ext cx="6764864" cy="35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DBF25A-E858-4870-A94F-50EE7FF1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20D82-F170-4F4D-966F-C73D0293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30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3A75-E017-4732-8D23-A737A87B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of cosine circle is non-linear on sides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79468-DE25-4993-9B08-0B36A9B1ED62}"/>
                  </a:ext>
                </a:extLst>
              </p:cNvPr>
              <p:cNvSpPr txBox="1"/>
              <p:nvPr/>
            </p:nvSpPr>
            <p:spPr>
              <a:xfrm>
                <a:off x="7213535" y="3369520"/>
                <a:ext cx="3545779" cy="1061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𝑐𝑐</m:t>
                          </m:r>
                        </m:sub>
                      </m:sSub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A79468-DE25-4993-9B08-0B36A9B1E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535" y="3369520"/>
                <a:ext cx="3545779" cy="1061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21F9B97-EE85-48BE-8011-EAFD24EC9A70}"/>
              </a:ext>
            </a:extLst>
          </p:cNvPr>
          <p:cNvGrpSpPr/>
          <p:nvPr/>
        </p:nvGrpSpPr>
        <p:grpSpPr>
          <a:xfrm>
            <a:off x="1111811" y="2262623"/>
            <a:ext cx="5251119" cy="4035891"/>
            <a:chOff x="2056993" y="2563383"/>
            <a:chExt cx="3817231" cy="304100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4F9511-F3EC-4C7C-B912-4F4810094F8A}"/>
                </a:ext>
              </a:extLst>
            </p:cNvPr>
            <p:cNvGrpSpPr/>
            <p:nvPr/>
          </p:nvGrpSpPr>
          <p:grpSpPr>
            <a:xfrm>
              <a:off x="2056993" y="2563383"/>
              <a:ext cx="3817231" cy="3041003"/>
              <a:chOff x="4919463" y="2588231"/>
              <a:chExt cx="3817231" cy="3041003"/>
            </a:xfrm>
          </p:grpSpPr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B4C25213-6FB5-4CB7-A39D-FBA3252EA825}"/>
                  </a:ext>
                </a:extLst>
              </p:cNvPr>
              <p:cNvSpPr/>
              <p:nvPr/>
            </p:nvSpPr>
            <p:spPr>
              <a:xfrm rot="7783671">
                <a:off x="7039932" y="2032607"/>
                <a:ext cx="311570" cy="3081955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3A5258-9C4F-4E70-867D-973387384970}"/>
                  </a:ext>
                </a:extLst>
              </p:cNvPr>
              <p:cNvSpPr txBox="1"/>
              <p:nvPr/>
            </p:nvSpPr>
            <p:spPr>
              <a:xfrm>
                <a:off x="7233314" y="3138985"/>
                <a:ext cx="2936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a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A76EBC47-BBB4-4DFF-B623-6A40DD30A7A6}"/>
                  </a:ext>
                </a:extLst>
              </p:cNvPr>
              <p:cNvSpPr/>
              <p:nvPr/>
            </p:nvSpPr>
            <p:spPr>
              <a:xfrm rot="16200000">
                <a:off x="6609622" y="3725392"/>
                <a:ext cx="315228" cy="2797357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9F2556-A699-4B0D-A8F6-795DD0648FF1}"/>
                  </a:ext>
                </a:extLst>
              </p:cNvPr>
              <p:cNvSpPr txBox="1"/>
              <p:nvPr/>
            </p:nvSpPr>
            <p:spPr>
              <a:xfrm>
                <a:off x="6610782" y="522912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b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083A258F-A28B-425E-A09E-19F0F7D0DB7F}"/>
                  </a:ext>
                </a:extLst>
              </p:cNvPr>
              <p:cNvSpPr/>
              <p:nvPr/>
            </p:nvSpPr>
            <p:spPr>
              <a:xfrm rot="837945">
                <a:off x="5198692" y="2737585"/>
                <a:ext cx="264514" cy="2025066"/>
              </a:xfrm>
              <a:prstGeom prst="leftBrace">
                <a:avLst/>
              </a:prstGeom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F174109-EC4E-44AC-9016-FCCA2DED7E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5958" y="3250199"/>
                <a:ext cx="1600200" cy="16002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937BFC-ED0D-4EDD-8C94-0D5B74AA7FF1}"/>
                  </a:ext>
                </a:extLst>
              </p:cNvPr>
              <p:cNvSpPr/>
              <p:nvPr/>
            </p:nvSpPr>
            <p:spPr>
              <a:xfrm>
                <a:off x="5406887" y="2792896"/>
                <a:ext cx="2797865" cy="2002734"/>
              </a:xfrm>
              <a:custGeom>
                <a:avLst/>
                <a:gdLst>
                  <a:gd name="connsiteX0" fmla="*/ 0 w 2797865"/>
                  <a:gd name="connsiteY0" fmla="*/ 1997765 h 2002734"/>
                  <a:gd name="connsiteX1" fmla="*/ 382656 w 2797865"/>
                  <a:gd name="connsiteY1" fmla="*/ 0 h 2002734"/>
                  <a:gd name="connsiteX2" fmla="*/ 2797865 w 2797865"/>
                  <a:gd name="connsiteY2" fmla="*/ 2002734 h 2002734"/>
                  <a:gd name="connsiteX3" fmla="*/ 0 w 2797865"/>
                  <a:gd name="connsiteY3" fmla="*/ 1997765 h 2002734"/>
                  <a:gd name="connsiteX0" fmla="*/ 0 w 2797865"/>
                  <a:gd name="connsiteY0" fmla="*/ 1977886 h 2002734"/>
                  <a:gd name="connsiteX1" fmla="*/ 382656 w 2797865"/>
                  <a:gd name="connsiteY1" fmla="*/ 0 h 2002734"/>
                  <a:gd name="connsiteX2" fmla="*/ 2797865 w 2797865"/>
                  <a:gd name="connsiteY2" fmla="*/ 2002734 h 2002734"/>
                  <a:gd name="connsiteX3" fmla="*/ 0 w 2797865"/>
                  <a:gd name="connsiteY3" fmla="*/ 1977886 h 200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97865" h="2002734">
                    <a:moveTo>
                      <a:pt x="0" y="1977886"/>
                    </a:moveTo>
                    <a:lnTo>
                      <a:pt x="382656" y="0"/>
                    </a:lnTo>
                    <a:lnTo>
                      <a:pt x="2797865" y="2002734"/>
                    </a:lnTo>
                    <a:lnTo>
                      <a:pt x="0" y="1977886"/>
                    </a:lnTo>
                    <a:close/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410" name="Picture 2" descr="CosineCircle">
                <a:extLst>
                  <a:ext uri="{FF2B5EF4-FFF2-40B4-BE49-F238E27FC236}">
                    <a16:creationId xmlns:a16="http://schemas.microsoft.com/office/drawing/2014/main" id="{70774A15-2E91-45AC-B5C8-E30DD33DB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6259" y="2588231"/>
                <a:ext cx="3135747" cy="2373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C82D25-55D6-48D3-8793-E86D3797B045}"/>
                  </a:ext>
                </a:extLst>
              </p:cNvPr>
              <p:cNvSpPr txBox="1"/>
              <p:nvPr/>
            </p:nvSpPr>
            <p:spPr>
              <a:xfrm>
                <a:off x="4919463" y="3453323"/>
                <a:ext cx="296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/>
                    </a:solidFill>
                  </a:rPr>
                  <a:t>c</a:t>
                </a:r>
                <a:endParaRPr lang="pt-BR" sz="2000" dirty="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A7676C-1345-4E6B-985E-5B9F2CDBF5D8}"/>
                </a:ext>
              </a:extLst>
            </p:cNvPr>
            <p:cNvCxnSpPr/>
            <p:nvPr/>
          </p:nvCxnSpPr>
          <p:spPr>
            <a:xfrm flipV="1">
              <a:off x="3193528" y="3519217"/>
              <a:ext cx="638008" cy="511204"/>
            </a:xfrm>
            <a:prstGeom prst="straightConnector1">
              <a:avLst/>
            </a:prstGeom>
            <a:ln w="31750"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1C370-A37C-401A-9FE1-406FD003BFCD}"/>
                    </a:ext>
                  </a:extLst>
                </p:cNvPr>
                <p:cNvSpPr txBox="1"/>
                <p:nvPr/>
              </p:nvSpPr>
              <p:spPr>
                <a:xfrm>
                  <a:off x="3495934" y="3725270"/>
                  <a:ext cx="3195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C1C370-A37C-401A-9FE1-406FD003BF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934" y="3725270"/>
                  <a:ext cx="31957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573AC9A-1BE9-44F4-9DDA-A6DA99E20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2019 Dan S. Reznik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2411AB8-DC74-4685-90F1-D54757C6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309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7200">
                <a:solidFill>
                  <a:srgbClr val="FFFFFF">
                    <a:alpha val="90000"/>
                  </a:srgbClr>
                </a:solidFill>
              </a:rPr>
              <a:t>Appendix</a:t>
            </a:r>
            <a:endParaRPr lang="pt-BR" sz="720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conservation equations</a:t>
            </a:r>
            <a:endParaRPr lang="pt-BR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06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cobi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667165"/>
            <a:ext cx="6121399" cy="2697412"/>
          </a:xfrm>
          <a:prstGeom prst="rect">
            <a:avLst/>
          </a:prstGeom>
        </p:spPr>
      </p:pic>
      <p:pic>
        <p:nvPicPr>
          <p:cNvPr id="5" name="Picture 4" descr="Jacobi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3565742"/>
            <a:ext cx="7101416" cy="1097492"/>
          </a:xfrm>
          <a:prstGeom prst="rect">
            <a:avLst/>
          </a:prstGeom>
        </p:spPr>
      </p:pic>
      <p:pic>
        <p:nvPicPr>
          <p:cNvPr id="6" name="Picture 5" descr="Ell-hyp-konfokal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114" y="1875935"/>
            <a:ext cx="3441367" cy="3189000"/>
          </a:xfrm>
          <a:prstGeom prst="rect">
            <a:avLst/>
          </a:prstGeom>
        </p:spPr>
      </p:pic>
      <p:pic>
        <p:nvPicPr>
          <p:cNvPr id="8" name="Picture 7" descr="HJ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6" y="5028003"/>
            <a:ext cx="6518274" cy="12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955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cobi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884767"/>
            <a:ext cx="8000999" cy="2594074"/>
          </a:xfrm>
          <a:prstGeom prst="rect">
            <a:avLst/>
          </a:prstGeom>
        </p:spPr>
      </p:pic>
      <p:pic>
        <p:nvPicPr>
          <p:cNvPr id="4" name="Picture 3" descr="Jacobi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33" y="3351841"/>
            <a:ext cx="2946400" cy="1092200"/>
          </a:xfrm>
          <a:prstGeom prst="rect">
            <a:avLst/>
          </a:prstGeom>
        </p:spPr>
      </p:pic>
      <p:pic>
        <p:nvPicPr>
          <p:cNvPr id="5" name="Picture 4" descr="Jacobi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2" y="4783667"/>
            <a:ext cx="8847669" cy="8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353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gm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68" y="1612901"/>
            <a:ext cx="7017232" cy="4721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7626" y="492125"/>
            <a:ext cx="722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</a:t>
            </a:r>
            <a:r>
              <a:rPr lang="en-US" b="1" dirty="0"/>
              <a:t> </a:t>
            </a:r>
            <a:r>
              <a:rPr lang="en-US" b="1" dirty="0" err="1"/>
              <a:t>Joachimsthal</a:t>
            </a:r>
            <a:r>
              <a:rPr lang="en-US" b="1" dirty="0"/>
              <a:t>:     M</a:t>
            </a:r>
            <a:r>
              <a:rPr lang="en-US" b="1" baseline="-25000" dirty="0"/>
              <a:t>1</a:t>
            </a:r>
            <a:r>
              <a:rPr lang="en-US" b="1" dirty="0"/>
              <a:t> M</a:t>
            </a:r>
            <a:r>
              <a:rPr lang="en-US" b="1" baseline="-25000" dirty="0"/>
              <a:t>2</a:t>
            </a:r>
            <a:r>
              <a:rPr lang="en-US" b="1" dirty="0"/>
              <a:t>  is conserved</a:t>
            </a:r>
          </a:p>
        </p:txBody>
      </p:sp>
    </p:spTree>
    <p:extLst>
      <p:ext uri="{BB962C8B-B14F-4D97-AF65-F5344CB8AC3E}">
        <p14:creationId xmlns:p14="http://schemas.microsoft.com/office/powerpoint/2010/main" val="36336240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349750"/>
            <a:ext cx="2501900" cy="889000"/>
          </a:xfrm>
          <a:prstGeom prst="rect">
            <a:avLst/>
          </a:prstGeom>
        </p:spPr>
      </p:pic>
      <p:pic>
        <p:nvPicPr>
          <p:cNvPr id="5" name="Picture 4" descr="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67" y="5368925"/>
            <a:ext cx="4114800" cy="901700"/>
          </a:xfrm>
          <a:prstGeom prst="rect">
            <a:avLst/>
          </a:prstGeom>
        </p:spPr>
      </p:pic>
      <p:pic>
        <p:nvPicPr>
          <p:cNvPr id="6" name="Picture 5" descr="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260600"/>
            <a:ext cx="2819400" cy="723900"/>
          </a:xfrm>
          <a:prstGeom prst="rect">
            <a:avLst/>
          </a:prstGeom>
        </p:spPr>
      </p:pic>
      <p:pic>
        <p:nvPicPr>
          <p:cNvPr id="7" name="Picture 6" descr="ellip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111250"/>
            <a:ext cx="2984500" cy="1130300"/>
          </a:xfrm>
          <a:prstGeom prst="rect">
            <a:avLst/>
          </a:prstGeom>
        </p:spPr>
      </p:pic>
      <p:pic>
        <p:nvPicPr>
          <p:cNvPr id="8" name="Picture 7" descr="ellispesproo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615553"/>
            <a:ext cx="4386792" cy="3290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901" y="4685705"/>
            <a:ext cx="35009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 prove these relationships, just  get  the coordinates of  X</a:t>
            </a:r>
            <a:r>
              <a:rPr lang="en-US" sz="2000" b="1" baseline="-25000" dirty="0"/>
              <a:t>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5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gr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2" y="856941"/>
            <a:ext cx="8394700" cy="1803400"/>
          </a:xfrm>
          <a:prstGeom prst="rect">
            <a:avLst/>
          </a:prstGeom>
        </p:spPr>
      </p:pic>
      <p:pic>
        <p:nvPicPr>
          <p:cNvPr id="5" name="Picture 4" descr="Ques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41" y="5543550"/>
            <a:ext cx="3551016" cy="1035050"/>
          </a:xfrm>
          <a:prstGeom prst="rect">
            <a:avLst/>
          </a:prstGeom>
        </p:spPr>
      </p:pic>
      <p:pic>
        <p:nvPicPr>
          <p:cNvPr id="7" name="Picture 6" descr="consecu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2" y="2911941"/>
            <a:ext cx="4953000" cy="1771135"/>
          </a:xfrm>
          <a:prstGeom prst="rect">
            <a:avLst/>
          </a:prstGeom>
        </p:spPr>
      </p:pic>
      <p:pic>
        <p:nvPicPr>
          <p:cNvPr id="8" name="Picture 7" descr="norm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48" y="4934676"/>
            <a:ext cx="5794374" cy="562937"/>
          </a:xfrm>
          <a:prstGeom prst="rect">
            <a:avLst/>
          </a:prstGeom>
        </p:spPr>
      </p:pic>
      <p:pic>
        <p:nvPicPr>
          <p:cNvPr id="10" name="Picture 9" descr="boun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16" y="2542117"/>
            <a:ext cx="2438400" cy="18288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23231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H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821013"/>
            <a:ext cx="8413750" cy="1922497"/>
          </a:xfrm>
          <a:prstGeom prst="rect">
            <a:avLst/>
          </a:prstGeom>
        </p:spPr>
      </p:pic>
      <p:pic>
        <p:nvPicPr>
          <p:cNvPr id="3" name="Picture 2" descr="RH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2773246"/>
            <a:ext cx="8547894" cy="3108325"/>
          </a:xfrm>
          <a:prstGeom prst="rect">
            <a:avLst/>
          </a:prstGeom>
        </p:spPr>
      </p:pic>
      <p:pic>
        <p:nvPicPr>
          <p:cNvPr id="4" name="Picture 3" descr="formul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35" y="5990144"/>
            <a:ext cx="4013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1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8C8B-B7F8-4F70-837D-E6A683B45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733" y="1577340"/>
            <a:ext cx="4955798" cy="3703320"/>
          </a:xfrm>
        </p:spPr>
        <p:txBody>
          <a:bodyPr anchor="ctr">
            <a:normAutofit/>
          </a:bodyPr>
          <a:lstStyle/>
          <a:p>
            <a:pPr algn="r"/>
            <a:r>
              <a:rPr lang="en-US" sz="6700" dirty="0">
                <a:solidFill>
                  <a:srgbClr val="FFFFFF">
                    <a:alpha val="90000"/>
                  </a:srgbClr>
                </a:solidFill>
              </a:rPr>
              <a:t>overflow</a:t>
            </a:r>
            <a:endParaRPr lang="pt-BR" sz="6700" dirty="0">
              <a:solidFill>
                <a:srgbClr val="FFFFFF">
                  <a:alpha val="90000"/>
                </a:srgb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7C0A7-5B7A-4899-84CD-B246D685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5" y="1577340"/>
            <a:ext cx="2895067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 dirty="0"/>
              <a:t>Slides not used</a:t>
            </a:r>
            <a:endParaRPr lang="pt-BR" sz="2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09246-A6EE-4CC1-ABF1-98DC2336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(c) 2019 Dan S. Reznik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0A3E8-2AF8-49AF-BBC7-2A7BDC03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77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3824"/>
      </a:dk2>
      <a:lt2>
        <a:srgbClr val="E5E8EA"/>
      </a:lt2>
      <a:accent1>
        <a:srgbClr val="D83839"/>
      </a:accent1>
      <a:accent2>
        <a:srgbClr val="C66826"/>
      </a:accent2>
      <a:accent3>
        <a:srgbClr val="B8A130"/>
      </a:accent3>
      <a:accent4>
        <a:srgbClr val="23B590"/>
      </a:accent4>
      <a:accent5>
        <a:srgbClr val="34B1CA"/>
      </a:accent5>
      <a:accent6>
        <a:srgbClr val="2669C6"/>
      </a:accent6>
      <a:hlink>
        <a:srgbClr val="3E89BD"/>
      </a:hlink>
      <a:folHlink>
        <a:srgbClr val="84848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2341</Words>
  <Application>Microsoft Office PowerPoint</Application>
  <PresentationFormat>Widescreen</PresentationFormat>
  <Paragraphs>586</Paragraphs>
  <Slides>120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</vt:lpstr>
      <vt:lpstr>Calibri</vt:lpstr>
      <vt:lpstr>Cambria Math</vt:lpstr>
      <vt:lpstr>Gill Sans MT</vt:lpstr>
      <vt:lpstr>Symbol</vt:lpstr>
      <vt:lpstr>Wingdings 2</vt:lpstr>
      <vt:lpstr>DividendVTI</vt:lpstr>
      <vt:lpstr>Adventures with triangles in BILLIARDS</vt:lpstr>
      <vt:lpstr>Ray tracing Curved mirRORS 2006</vt:lpstr>
      <vt:lpstr>Pool table / jeu de billards</vt:lpstr>
      <vt:lpstr>Conservation of linear momentum</vt:lpstr>
      <vt:lpstr>Conservation of momentum</vt:lpstr>
      <vt:lpstr>causticS VIDEO</vt:lpstr>
      <vt:lpstr>PowerPoint Presentation</vt:lpstr>
      <vt:lpstr>incenter</vt:lpstr>
      <vt:lpstr>triangular ORBITS (2011) VIDEO 1 VIDEO 2</vt:lpstr>
      <vt:lpstr>N=4 Self-intersecting VIDEO</vt:lpstr>
      <vt:lpstr>Self-intersecting pentagram video APPLET</vt:lpstr>
      <vt:lpstr>Poncelet “Porism”</vt:lpstr>
      <vt:lpstr>Perimeter is MAXIMAL &amp; CONSTANT [integrable hamiltonian] </vt:lpstr>
      <vt:lpstr>PowerPoint Presentation</vt:lpstr>
      <vt:lpstr>Elliptic loci</vt:lpstr>
      <vt:lpstr>MaJOR Triangular centers</vt:lpstr>
      <vt:lpstr>LOCUS OF INCENTER IS ELLIPTIC, 2013 PROF. Olga Romaskevich, uNIVERSITÉ de RENNES, FRANCE PDF</vt:lpstr>
      <vt:lpstr>LOCUS of CIRCUMCENTER IS ELLIPTIC, 2016 (I) PROF. RONALDO GARCIA UNIVERSIDADE de GOIÁS, BRAZIL PDF</vt:lpstr>
      <vt:lpstr>LOCUS of CIRCUMCENTER IS ELLIPTIC, 2019 (II) CORENTIN FIEROBE, ENS-LYON, FRANCE PDF</vt:lpstr>
      <vt:lpstr>LOCUS OF BARYCENTER (for all N) is ELLIPTIC, 2016 PROFS. RICHARD Schwartz (BROWN) &amp; SERGEI Tabachnikov (PENN STATE) PDF </vt:lpstr>
      <vt:lpstr>Kimberling’s Encyclopedia of triangular centers (ETC)</vt:lpstr>
      <vt:lpstr>Elliptic LOCI  VIDEO</vt:lpstr>
      <vt:lpstr>mittenpunkt</vt:lpstr>
      <vt:lpstr>Hunting for a fixed point</vt:lpstr>
      <vt:lpstr>THE Mittenpunkt  VIDEO</vt:lpstr>
      <vt:lpstr>proof sketch (PROF. Olga Romaskevich)</vt:lpstr>
      <vt:lpstr>GENERALIZE mittenpunkt for N&gt;3</vt:lpstr>
      <vt:lpstr>A Constant of motion n=3</vt:lpstr>
      <vt:lpstr>Three little CIRCLES</vt:lpstr>
      <vt:lpstr>COMPARING Radii</vt:lpstr>
      <vt:lpstr>Scatter inradius vs.  circumradius</vt:lpstr>
      <vt:lpstr>WONDER IDENTITY</vt:lpstr>
      <vt:lpstr>Sum of cosines = constant</vt:lpstr>
      <vt:lpstr>May 6th, 2019</vt:lpstr>
      <vt:lpstr>Corollary I: conservation of excentral COSINE product</vt:lpstr>
      <vt:lpstr>Corollary II: conservation of excentral-to-orbit AREA RATIO</vt:lpstr>
      <vt:lpstr>Corollary III: Cosine circle is stationary VIDEO 1 VIDEO 2</vt:lpstr>
      <vt:lpstr>Constants of motion</vt:lpstr>
      <vt:lpstr>N=4: Monge’s orthoptic circle video</vt:lpstr>
      <vt:lpstr>N=4: Monge’s orthoptic circle video</vt:lpstr>
      <vt:lpstr>Clues to N&gt;3 generalization</vt:lpstr>
      <vt:lpstr>Conversation with jair May 29, 2019.</vt:lpstr>
      <vt:lpstr>N=5 works!!!</vt:lpstr>
      <vt:lpstr>N=3~100 also CONSERVEs ∑▒cos⁡〖θ_i 〗 </vt:lpstr>
      <vt:lpstr>PowerPoint Presentation</vt:lpstr>
      <vt:lpstr>PowerPoint Presentation</vt:lpstr>
      <vt:lpstr>July 3rd, 2019</vt:lpstr>
      <vt:lpstr>SKETCH OF PROOF (TABACHNIKOV et al.)</vt:lpstr>
      <vt:lpstr>July 25th 2019  TANGENT POLYGON CONSERVES *PRODUCT* OF COSINES</vt:lpstr>
      <vt:lpstr>August 19th, 2019</vt:lpstr>
      <vt:lpstr>Generalized mittenpunkt for N&gt;3</vt:lpstr>
      <vt:lpstr>STATIONARY CIRCLES FOR ALL! VIDEO</vt:lpstr>
      <vt:lpstr> computational setup</vt:lpstr>
      <vt:lpstr>Experimental Playground  LINK</vt:lpstr>
      <vt:lpstr>Hunting 1</vt:lpstr>
      <vt:lpstr>Hunting 2</vt:lpstr>
      <vt:lpstr>PowerPoint Presentation</vt:lpstr>
      <vt:lpstr>PowerPoint Presentation</vt:lpstr>
      <vt:lpstr>PowerPoint Presentation</vt:lpstr>
      <vt:lpstr>My learning process</vt:lpstr>
      <vt:lpstr>summary: Monge’s orthoptic circle: gateway from N=3 =&gt; all N</vt:lpstr>
      <vt:lpstr>MAIN results &amp; Questions</vt:lpstr>
      <vt:lpstr>Our Webpage:  bit.ly/2JISAQ1</vt:lpstr>
      <vt:lpstr>MEDIA gallery LINK</vt:lpstr>
      <vt:lpstr>THANKING mathematicians</vt:lpstr>
      <vt:lpstr>Thanking co-authors / mentors</vt:lpstr>
      <vt:lpstr>Thanking Friends at impa</vt:lpstr>
      <vt:lpstr>Thank you</vt:lpstr>
      <vt:lpstr>Appendix</vt:lpstr>
      <vt:lpstr>Feuerbach’s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FEUERBACH POINT sweeps billiard  2) ANTICOMPLEMENT of FEUERBACH SWEEPS Billiard  3) EXTOUCHPOINTS SWEEP BILLIARD (in reverse!)  VIDEO</vt:lpstr>
      <vt:lpstr>In general loci are non-elliptic  GALLERY w/ 700 LOCI</vt:lpstr>
      <vt:lpstr>Non-elliptic loci: 1) Median 2) intouch 3) Feuerbach TRIANGLE  VIDEO</vt:lpstr>
      <vt:lpstr>Appendix</vt:lpstr>
      <vt:lpstr>Meet the cosine circle  link</vt:lpstr>
      <vt:lpstr>Corollary III: cosine circle is stationary! VIDEO 1 VIDEO 2</vt:lpstr>
      <vt:lpstr>Can you get A circle FROM AN ellipse?</vt:lpstr>
      <vt:lpstr>Poncelet-Darboux grid VIDEO</vt:lpstr>
      <vt:lpstr>   Monge-darboux circles: A common rule VIDEO</vt:lpstr>
      <vt:lpstr>PowerPoint Presentation</vt:lpstr>
      <vt:lpstr>Symmedian point X(6)</vt:lpstr>
      <vt:lpstr>SYMM of excentral = MITTEN of reference</vt:lpstr>
      <vt:lpstr>Simpler cosine circle construction</vt:lpstr>
      <vt:lpstr>Radius of cosine circle is non-linear on sides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overflow</vt:lpstr>
      <vt:lpstr>ELLIPse</vt:lpstr>
      <vt:lpstr>PowerPoint Presentation</vt:lpstr>
      <vt:lpstr>Proof of r/R constancy</vt:lpstr>
      <vt:lpstr>PowerPoint Presentation</vt:lpstr>
      <vt:lpstr>Constant Inradius/circumradius</vt:lpstr>
      <vt:lpstr>PowerPoint Presentation</vt:lpstr>
      <vt:lpstr>PowerPoint Presentation</vt:lpstr>
      <vt:lpstr>Circumbilliards VIDEO and APPLET</vt:lpstr>
      <vt:lpstr>NINE-POINT CIRCLE X(5)</vt:lpstr>
      <vt:lpstr>PowerPoint Presentation</vt:lpstr>
      <vt:lpstr>PowerPoint Presentation</vt:lpstr>
      <vt:lpstr>LOCUS / LOCI</vt:lpstr>
      <vt:lpstr>ELASTIC TRAJECTORY Elliptic BILLIARD applet</vt:lpstr>
      <vt:lpstr>Excentral objects:  1) EXCENTRAL TRIANGLE 2) EXCIRCLES 3) EXTOUCHPOINTS</vt:lpstr>
      <vt:lpstr>Paul lockhart: </vt:lpstr>
      <vt:lpstr>SPIROGRAPH</vt:lpstr>
      <vt:lpstr>Garrincha e Bilhares: Já combinou com os Russos?</vt:lpstr>
      <vt:lpstr>X(100): ANTICOMPLEMENT of FEUERBACH </vt:lpstr>
      <vt:lpstr>Conservation of momentum</vt:lpstr>
      <vt:lpstr>TRILINEAR vs BARYCENTRIC COORDINATES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Adventures with triangles in BILLIARDS</dc:title>
  <dc:creator>Dan Reznik</dc:creator>
  <cp:lastModifiedBy>Dan Reznik</cp:lastModifiedBy>
  <cp:revision>23</cp:revision>
  <dcterms:created xsi:type="dcterms:W3CDTF">2019-08-22T14:12:07Z</dcterms:created>
  <dcterms:modified xsi:type="dcterms:W3CDTF">2019-08-29T17:23:39Z</dcterms:modified>
</cp:coreProperties>
</file>